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C355-2120-4057-AAC3-F9AABF0477F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19" y="142853"/>
            <a:ext cx="5887965" cy="405827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00FF"/>
                </a:solidFill>
              </a:rPr>
              <a:t>Процедура </a:t>
            </a:r>
            <a:r>
              <a:rPr lang="ru-RU" sz="1600" b="1" dirty="0">
                <a:solidFill>
                  <a:srgbClr val="0000FF"/>
                </a:solidFill>
              </a:rPr>
              <a:t>признания </a:t>
            </a:r>
            <a:r>
              <a:rPr lang="ru-RU" sz="1600" b="1" smtClean="0">
                <a:solidFill>
                  <a:srgbClr val="0000FF"/>
                </a:solidFill>
              </a:rPr>
              <a:t>и экспертизы иностранного </a:t>
            </a:r>
            <a:r>
              <a:rPr lang="ru-RU" sz="1600" b="1" dirty="0" smtClean="0">
                <a:solidFill>
                  <a:srgbClr val="0000FF"/>
                </a:solidFill>
              </a:rPr>
              <a:t>образования:</a:t>
            </a:r>
            <a:r>
              <a:rPr lang="en-US" sz="1600" b="1" dirty="0" smtClean="0">
                <a:solidFill>
                  <a:srgbClr val="0000FF"/>
                </a:solidFill>
              </a:rPr>
              <a:t/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GB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</a:rPr>
              <a:t>Что я должен делать</a:t>
            </a:r>
            <a:r>
              <a:rPr lang="en-GB" sz="1600" b="1" dirty="0" smtClean="0">
                <a:solidFill>
                  <a:srgbClr val="0000FF"/>
                </a:solidFill>
              </a:rPr>
              <a:t>?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2143140" cy="121444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У Вас есть</a:t>
            </a:r>
            <a:r>
              <a:rPr lang="en-GB" sz="13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Паспорт с визой</a:t>
            </a:r>
            <a:r>
              <a:rPr lang="en-GB" sz="1300" dirty="0" smtClean="0">
                <a:solidFill>
                  <a:schemeClr val="tx1"/>
                </a:solidFill>
              </a:rPr>
              <a:t> (</a:t>
            </a:r>
            <a:r>
              <a:rPr lang="ru-RU" sz="1300" dirty="0" smtClean="0">
                <a:solidFill>
                  <a:schemeClr val="tx1"/>
                </a:solidFill>
              </a:rPr>
              <a:t>срок действия не менее 6 месяцев</a:t>
            </a:r>
            <a:r>
              <a:rPr lang="en-GB" sz="13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Оригинал документа об образовании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Оригинал приложения к документу об образовании с оценками и названиями учебных дисциплин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357422" y="857232"/>
            <a:ext cx="928694" cy="571505"/>
            <a:chOff x="2714612" y="857232"/>
            <a:chExt cx="857256" cy="685805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дзаголовок 2"/>
            <p:cNvSpPr txBox="1">
              <a:spLocks/>
            </p:cNvSpPr>
            <p:nvPr/>
          </p:nvSpPr>
          <p:spPr>
            <a:xfrm>
              <a:off x="2790813" y="971533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3286116" y="642918"/>
            <a:ext cx="2186003" cy="10715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Есть ли печати (штампы)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Ваших документах об образовании: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Министерство иностранных дел (МИД) страны выдачи</a:t>
            </a:r>
            <a:endParaRPr kumimoji="0" lang="en-US" sz="1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aseline="0" dirty="0" smtClean="0"/>
              <a:t>Консульство Российской Федерации</a:t>
            </a:r>
            <a:endParaRPr lang="en-US" sz="13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печати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документах ставятся в стране получения документа</a:t>
            </a: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500694" y="857233"/>
            <a:ext cx="928694" cy="571504"/>
            <a:chOff x="2714612" y="857232"/>
            <a:chExt cx="857256" cy="685805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дзаголовок 2"/>
            <p:cNvSpPr txBox="1">
              <a:spLocks/>
            </p:cNvSpPr>
            <p:nvPr/>
          </p:nvSpPr>
          <p:spPr>
            <a:xfrm>
              <a:off x="2790813" y="971533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6429388" y="623857"/>
            <a:ext cx="2428892" cy="12144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Переведены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 все 3 документа на русский язык (корректный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1300" dirty="0" smtClean="0"/>
              <a:t>перевод)</a:t>
            </a: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Печать МИД тоже переводится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русский язык!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300" b="1" dirty="0" smtClean="0"/>
              <a:t>Заверены</a:t>
            </a:r>
            <a:r>
              <a:rPr lang="ru-RU" sz="1300" dirty="0" smtClean="0"/>
              <a:t> ли все 3 документа </a:t>
            </a:r>
            <a:r>
              <a:rPr lang="ru-RU" sz="1300" b="1" dirty="0" smtClean="0"/>
              <a:t>нотариально?</a:t>
            </a: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5400000">
            <a:off x="7567629" y="1697840"/>
            <a:ext cx="450068" cy="297659"/>
            <a:chOff x="2714612" y="857232"/>
            <a:chExt cx="857257" cy="571504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2714617" y="933145"/>
              <a:ext cx="857252" cy="46867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 fontScale="92500" lnSpcReduction="1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6500826" y="2071678"/>
            <a:ext cx="2428892" cy="2857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>
              <a:defRPr/>
            </a:pPr>
            <a:r>
              <a:rPr lang="ru-RU" sz="1200" b="1" dirty="0" smtClean="0"/>
              <a:t>НАЧИНАЙТЕ </a:t>
            </a:r>
            <a:r>
              <a:rPr lang="ru-RU" sz="1200" b="1" dirty="0" smtClean="0"/>
              <a:t>ПРОЦЕДУРУ ПРИЗНАНИЯ</a:t>
            </a:r>
            <a:r>
              <a:rPr lang="ru-RU" sz="1200" b="1" dirty="0" smtClean="0">
                <a:solidFill>
                  <a:srgbClr val="0000FF"/>
                </a:solidFill>
              </a:rPr>
              <a:t> </a:t>
            </a:r>
            <a:r>
              <a:rPr lang="en-GB" sz="1200" b="1" dirty="0" smtClean="0"/>
              <a:t>!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 rot="10800000">
            <a:off x="5857884" y="2000240"/>
            <a:ext cx="631603" cy="428628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2000240"/>
            <a:ext cx="550072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Государственная пошлина за проведение процедуры </a:t>
            </a:r>
            <a:r>
              <a:rPr lang="ru-RU" sz="1200" dirty="0" smtClean="0"/>
              <a:t>признания </a:t>
            </a:r>
            <a:r>
              <a:rPr lang="ru-RU" sz="1200" dirty="0" smtClean="0"/>
              <a:t>составляет 6500 рублей.</a:t>
            </a:r>
            <a:r>
              <a:rPr lang="en-US" sz="1200" dirty="0" smtClean="0"/>
              <a:t> 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795348"/>
            <a:ext cx="37862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 smtClean="0"/>
              <a:t>Офис  «</a:t>
            </a:r>
            <a:r>
              <a:rPr lang="ru-RU" sz="1100" b="1" u="sng" dirty="0" err="1" smtClean="0"/>
              <a:t>Главэкспертцентр</a:t>
            </a:r>
            <a:r>
              <a:rPr lang="ru-RU" sz="1100" b="1" u="sng" dirty="0" smtClean="0"/>
              <a:t>» расположен по следующему адресу</a:t>
            </a:r>
            <a:r>
              <a:rPr lang="en-US" sz="1100" b="1" dirty="0" smtClean="0"/>
              <a:t>:</a:t>
            </a:r>
            <a:endParaRPr lang="ru-RU" sz="1100" b="1" dirty="0" smtClean="0"/>
          </a:p>
          <a:p>
            <a:endParaRPr lang="ru-RU" sz="1100" dirty="0" smtClean="0"/>
          </a:p>
          <a:p>
            <a:pPr algn="just"/>
            <a:r>
              <a:rPr lang="ru-RU" sz="1100" dirty="0"/>
              <a:t>119049, Москва, Ленинский проспект, д. 2А (этаж 6А)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ФГБУ «</a:t>
            </a:r>
            <a:r>
              <a:rPr lang="ru-RU" sz="1100" dirty="0" err="1" smtClean="0"/>
              <a:t>Главэкспертцентр</a:t>
            </a:r>
            <a:r>
              <a:rPr lang="ru-RU" sz="1100" dirty="0" smtClean="0"/>
              <a:t>».</a:t>
            </a:r>
            <a:endParaRPr lang="en-US" sz="1100" dirty="0"/>
          </a:p>
          <a:p>
            <a:pPr algn="just"/>
            <a:endParaRPr lang="en-US" sz="1100" b="1" dirty="0" smtClean="0"/>
          </a:p>
          <a:p>
            <a:r>
              <a:rPr lang="ru-RU" sz="1100" b="1" dirty="0" smtClean="0"/>
              <a:t>Телефоны: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+7 (495) 317-17-10</a:t>
            </a:r>
          </a:p>
          <a:p>
            <a:pPr fontAlgn="t"/>
            <a:r>
              <a:rPr lang="ru-RU" sz="1100" dirty="0" smtClean="0"/>
              <a:t>+7 (495) 665-00-15</a:t>
            </a:r>
          </a:p>
          <a:p>
            <a:pPr fontAlgn="t"/>
            <a:r>
              <a:rPr lang="ru-RU" sz="1100" b="1" dirty="0" smtClean="0"/>
              <a:t>Прием и выдача документов:</a:t>
            </a:r>
            <a:endParaRPr lang="ru-RU" sz="1100" dirty="0" smtClean="0"/>
          </a:p>
          <a:p>
            <a:pPr fontAlgn="t"/>
            <a:r>
              <a:rPr lang="ru-RU" sz="1100" dirty="0" smtClean="0"/>
              <a:t>     Понедельник - четверг:</a:t>
            </a:r>
          </a:p>
          <a:p>
            <a:pPr fontAlgn="t"/>
            <a:r>
              <a:rPr lang="ru-RU" sz="1100" dirty="0" smtClean="0"/>
              <a:t>   9:30-17:30 (перерыв: 13:00-14:00)</a:t>
            </a:r>
          </a:p>
          <a:p>
            <a:pPr fontAlgn="t"/>
            <a:r>
              <a:rPr lang="ru-RU" sz="1100" dirty="0" smtClean="0"/>
              <a:t>     Пятница:</a:t>
            </a:r>
          </a:p>
          <a:p>
            <a:pPr fontAlgn="t"/>
            <a:r>
              <a:rPr lang="ru-RU" sz="1100" dirty="0" smtClean="0"/>
              <a:t>   9:30-16:15 (перерыв: 13:00-14:00)</a:t>
            </a:r>
          </a:p>
          <a:p>
            <a:pPr fontAlgn="t"/>
            <a:r>
              <a:rPr lang="en-US" sz="1100" dirty="0" smtClean="0"/>
              <a:t>E-mail:    </a:t>
            </a:r>
            <a:r>
              <a:rPr lang="ru-RU" sz="1100" dirty="0" smtClean="0"/>
              <a:t>secretary.fgbu@glavex.ru</a:t>
            </a:r>
          </a:p>
          <a:p>
            <a:pPr fontAlgn="t"/>
            <a:r>
              <a:rPr lang="en-GB" sz="1100" dirty="0" smtClean="0"/>
              <a:t>Official website: </a:t>
            </a:r>
            <a:r>
              <a:rPr lang="en-US" sz="1100" b="1" dirty="0"/>
              <a:t>http:/nic.glavex.ru/</a:t>
            </a:r>
            <a:endParaRPr lang="ru-RU" sz="1100" dirty="0"/>
          </a:p>
          <a:p>
            <a:pPr fontAlgn="t"/>
            <a:endParaRPr lang="ru-RU" sz="1100" dirty="0" smtClean="0"/>
          </a:p>
          <a:p>
            <a:pPr fontAlgn="t"/>
            <a:endParaRPr lang="ru-RU" sz="1100" dirty="0" smtClean="0"/>
          </a:p>
          <a:p>
            <a:pPr algn="just"/>
            <a:endParaRPr lang="ru-RU" sz="1100" dirty="0" smtClean="0"/>
          </a:p>
          <a:p>
            <a:pPr algn="just"/>
            <a:endParaRPr lang="ru-RU" sz="11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257174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/>
              <a:t>Маршрут от станции метро «Октябрьская" (Кольцевая линия)</a:t>
            </a:r>
            <a:endParaRPr lang="ru-RU" sz="1200" dirty="0"/>
          </a:p>
        </p:txBody>
      </p:sp>
      <p:pic>
        <p:nvPicPr>
          <p:cNvPr id="23" name="Рисунок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3571875" cy="3438525"/>
          </a:xfrm>
          <a:prstGeom prst="rect">
            <a:avLst/>
          </a:prstGeom>
          <a:noFill/>
          <a:ln>
            <a:solidFill>
              <a:schemeClr val="tx1">
                <a:alpha val="91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149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Процедура признания и экспертизы иностранного образования:  Что я должен делать?</vt:lpstr>
    </vt:vector>
  </TitlesOfParts>
  <Company>тгту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Nostrification: What you should do?</dc:title>
  <dc:creator>Лена</dc:creator>
  <cp:lastModifiedBy>2</cp:lastModifiedBy>
  <cp:revision>36</cp:revision>
  <cp:lastPrinted>2023-01-18T11:19:10Z</cp:lastPrinted>
  <dcterms:created xsi:type="dcterms:W3CDTF">2011-11-09T08:09:23Z</dcterms:created>
  <dcterms:modified xsi:type="dcterms:W3CDTF">2023-01-18T11:19:53Z</dcterms:modified>
</cp:coreProperties>
</file>