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258" r:id="rId3"/>
    <p:sldId id="259" r:id="rId4"/>
    <p:sldId id="260" r:id="rId5"/>
    <p:sldId id="263" r:id="rId6"/>
    <p:sldId id="261" r:id="rId7"/>
    <p:sldId id="262" r:id="rId8"/>
    <p:sldId id="264" r:id="rId9"/>
    <p:sldId id="265" r:id="rId10"/>
    <p:sldId id="266" r:id="rId11"/>
    <p:sldId id="257" r:id="rId12"/>
    <p:sldId id="270" r:id="rId13"/>
    <p:sldId id="268" r:id="rId14"/>
    <p:sldId id="269" r:id="rId15"/>
    <p:sldId id="272" r:id="rId16"/>
    <p:sldId id="273" r:id="rId17"/>
    <p:sldId id="274" r:id="rId18"/>
    <p:sldId id="275" r:id="rId19"/>
    <p:sldId id="276" r:id="rId20"/>
    <p:sldId id="267" r:id="rId21"/>
    <p:sldId id="278" r:id="rId22"/>
    <p:sldId id="279" r:id="rId23"/>
    <p:sldId id="290" r:id="rId24"/>
    <p:sldId id="291" r:id="rId25"/>
    <p:sldId id="292" r:id="rId26"/>
    <p:sldId id="293" r:id="rId27"/>
    <p:sldId id="294" r:id="rId28"/>
    <p:sldId id="296" r:id="rId29"/>
    <p:sldId id="271" r:id="rId30"/>
    <p:sldId id="297" r:id="rId31"/>
    <p:sldId id="298" r:id="rId32"/>
    <p:sldId id="299" r:id="rId33"/>
    <p:sldId id="300" r:id="rId34"/>
    <p:sldId id="301" r:id="rId35"/>
    <p:sldId id="302" r:id="rId36"/>
    <p:sldId id="303" r:id="rId37"/>
    <p:sldId id="280" r:id="rId38"/>
    <p:sldId id="304" r:id="rId39"/>
    <p:sldId id="305" r:id="rId40"/>
    <p:sldId id="306" r:id="rId41"/>
    <p:sldId id="313" r:id="rId42"/>
    <p:sldId id="307" r:id="rId43"/>
    <p:sldId id="308" r:id="rId44"/>
    <p:sldId id="309" r:id="rId45"/>
    <p:sldId id="310" r:id="rId46"/>
    <p:sldId id="314" r:id="rId4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1" d="100"/>
          <a:sy n="91" d="100"/>
        </p:scale>
        <p:origin x="96"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57A387-AA09-4C33-B19C-4F97DE4885D7}" type="datetimeFigureOut">
              <a:rPr lang="ru-RU" smtClean="0"/>
              <a:t>12.09.2025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C8B23E-586F-4641-88F9-D6207E0D5281}" type="slidenum">
              <a:rPr lang="ru-RU" smtClean="0"/>
              <a:t>‹#›</a:t>
            </a:fld>
            <a:endParaRPr lang="ru-RU"/>
          </a:p>
        </p:txBody>
      </p:sp>
    </p:spTree>
    <p:extLst>
      <p:ext uri="{BB962C8B-B14F-4D97-AF65-F5344CB8AC3E}">
        <p14:creationId xmlns:p14="http://schemas.microsoft.com/office/powerpoint/2010/main" val="412013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64C8B23E-586F-4641-88F9-D6207E0D5281}" type="slidenum">
              <a:rPr lang="ru-RU" smtClean="0"/>
              <a:t>42</a:t>
            </a:fld>
            <a:endParaRPr lang="ru-RU"/>
          </a:p>
        </p:txBody>
      </p:sp>
    </p:spTree>
    <p:extLst>
      <p:ext uri="{BB962C8B-B14F-4D97-AF65-F5344CB8AC3E}">
        <p14:creationId xmlns:p14="http://schemas.microsoft.com/office/powerpoint/2010/main" val="2488449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3C2C27E-D8F2-4CAF-B1C0-69CCD1018E1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725F0F06-7E88-4677-824E-EC5A94ECC9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8E47F67D-3180-441A-ABE6-715928F4FDD1}"/>
              </a:ext>
            </a:extLst>
          </p:cNvPr>
          <p:cNvSpPr>
            <a:spLocks noGrp="1"/>
          </p:cNvSpPr>
          <p:nvPr>
            <p:ph type="dt" sz="half" idx="10"/>
          </p:nvPr>
        </p:nvSpPr>
        <p:spPr/>
        <p:txBody>
          <a:bodyPr/>
          <a:lstStyle/>
          <a:p>
            <a:fld id="{D07699D8-F215-446C-96F2-577B6B8B558C}" type="datetimeFigureOut">
              <a:rPr lang="ru-RU" smtClean="0"/>
              <a:t>12.09.2025</a:t>
            </a:fld>
            <a:endParaRPr lang="ru-RU"/>
          </a:p>
        </p:txBody>
      </p:sp>
      <p:sp>
        <p:nvSpPr>
          <p:cNvPr id="5" name="Нижний колонтитул 4">
            <a:extLst>
              <a:ext uri="{FF2B5EF4-FFF2-40B4-BE49-F238E27FC236}">
                <a16:creationId xmlns:a16="http://schemas.microsoft.com/office/drawing/2014/main" id="{9415F7BE-299F-4CF5-A097-5397D0D01A9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56919E6-F734-40D7-87E1-138E0CD89D36}"/>
              </a:ext>
            </a:extLst>
          </p:cNvPr>
          <p:cNvSpPr>
            <a:spLocks noGrp="1"/>
          </p:cNvSpPr>
          <p:nvPr>
            <p:ph type="sldNum" sz="quarter" idx="12"/>
          </p:nvPr>
        </p:nvSpPr>
        <p:spPr/>
        <p:txBody>
          <a:bodyPr/>
          <a:lstStyle/>
          <a:p>
            <a:fld id="{9A640065-2997-4ECD-BE7D-651AF75EA717}" type="slidenum">
              <a:rPr lang="ru-RU" smtClean="0"/>
              <a:t>‹#›</a:t>
            </a:fld>
            <a:endParaRPr lang="ru-RU"/>
          </a:p>
        </p:txBody>
      </p:sp>
    </p:spTree>
    <p:extLst>
      <p:ext uri="{BB962C8B-B14F-4D97-AF65-F5344CB8AC3E}">
        <p14:creationId xmlns:p14="http://schemas.microsoft.com/office/powerpoint/2010/main" val="1470724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60713F0-1AD9-4076-8974-B6CD0007E225}"/>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C5620AE8-7D86-4F19-9B95-4F19569A934F}"/>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0FB6126-8C04-4973-B12A-03E4DDE44A9F}"/>
              </a:ext>
            </a:extLst>
          </p:cNvPr>
          <p:cNvSpPr>
            <a:spLocks noGrp="1"/>
          </p:cNvSpPr>
          <p:nvPr>
            <p:ph type="dt" sz="half" idx="10"/>
          </p:nvPr>
        </p:nvSpPr>
        <p:spPr/>
        <p:txBody>
          <a:bodyPr/>
          <a:lstStyle/>
          <a:p>
            <a:fld id="{D07699D8-F215-446C-96F2-577B6B8B558C}" type="datetimeFigureOut">
              <a:rPr lang="ru-RU" smtClean="0"/>
              <a:t>12.09.2025</a:t>
            </a:fld>
            <a:endParaRPr lang="ru-RU"/>
          </a:p>
        </p:txBody>
      </p:sp>
      <p:sp>
        <p:nvSpPr>
          <p:cNvPr id="5" name="Нижний колонтитул 4">
            <a:extLst>
              <a:ext uri="{FF2B5EF4-FFF2-40B4-BE49-F238E27FC236}">
                <a16:creationId xmlns:a16="http://schemas.microsoft.com/office/drawing/2014/main" id="{E192722A-5D21-49C1-8993-4A3CF4CB682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C298189-BADB-4FDB-81A9-8546DBD5B675}"/>
              </a:ext>
            </a:extLst>
          </p:cNvPr>
          <p:cNvSpPr>
            <a:spLocks noGrp="1"/>
          </p:cNvSpPr>
          <p:nvPr>
            <p:ph type="sldNum" sz="quarter" idx="12"/>
          </p:nvPr>
        </p:nvSpPr>
        <p:spPr/>
        <p:txBody>
          <a:bodyPr/>
          <a:lstStyle/>
          <a:p>
            <a:fld id="{9A640065-2997-4ECD-BE7D-651AF75EA717}" type="slidenum">
              <a:rPr lang="ru-RU" smtClean="0"/>
              <a:t>‹#›</a:t>
            </a:fld>
            <a:endParaRPr lang="ru-RU"/>
          </a:p>
        </p:txBody>
      </p:sp>
    </p:spTree>
    <p:extLst>
      <p:ext uri="{BB962C8B-B14F-4D97-AF65-F5344CB8AC3E}">
        <p14:creationId xmlns:p14="http://schemas.microsoft.com/office/powerpoint/2010/main" val="1624556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A6A3FE5B-09F1-40C1-9D80-20B79B7773EE}"/>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EA408B2B-1636-4CAD-923E-4B75E9FA746F}"/>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6DE97F9-6CDB-44EC-91F3-80394DDAD42F}"/>
              </a:ext>
            </a:extLst>
          </p:cNvPr>
          <p:cNvSpPr>
            <a:spLocks noGrp="1"/>
          </p:cNvSpPr>
          <p:nvPr>
            <p:ph type="dt" sz="half" idx="10"/>
          </p:nvPr>
        </p:nvSpPr>
        <p:spPr/>
        <p:txBody>
          <a:bodyPr/>
          <a:lstStyle/>
          <a:p>
            <a:fld id="{D07699D8-F215-446C-96F2-577B6B8B558C}" type="datetimeFigureOut">
              <a:rPr lang="ru-RU" smtClean="0"/>
              <a:t>12.09.2025</a:t>
            </a:fld>
            <a:endParaRPr lang="ru-RU"/>
          </a:p>
        </p:txBody>
      </p:sp>
      <p:sp>
        <p:nvSpPr>
          <p:cNvPr id="5" name="Нижний колонтитул 4">
            <a:extLst>
              <a:ext uri="{FF2B5EF4-FFF2-40B4-BE49-F238E27FC236}">
                <a16:creationId xmlns:a16="http://schemas.microsoft.com/office/drawing/2014/main" id="{37F1ACF2-B640-4CD0-8A53-B7D4188CD06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5B6A81B-ED34-4D22-AD5C-0610FF0D47C4}"/>
              </a:ext>
            </a:extLst>
          </p:cNvPr>
          <p:cNvSpPr>
            <a:spLocks noGrp="1"/>
          </p:cNvSpPr>
          <p:nvPr>
            <p:ph type="sldNum" sz="quarter" idx="12"/>
          </p:nvPr>
        </p:nvSpPr>
        <p:spPr/>
        <p:txBody>
          <a:bodyPr/>
          <a:lstStyle/>
          <a:p>
            <a:fld id="{9A640065-2997-4ECD-BE7D-651AF75EA717}" type="slidenum">
              <a:rPr lang="ru-RU" smtClean="0"/>
              <a:t>‹#›</a:t>
            </a:fld>
            <a:endParaRPr lang="ru-RU"/>
          </a:p>
        </p:txBody>
      </p:sp>
    </p:spTree>
    <p:extLst>
      <p:ext uri="{BB962C8B-B14F-4D97-AF65-F5344CB8AC3E}">
        <p14:creationId xmlns:p14="http://schemas.microsoft.com/office/powerpoint/2010/main" val="1964225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B93BB57-AFA8-45A3-A2F9-4A95637C28A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9784E33A-1F65-43DE-BF41-CE765F230C66}"/>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ACCC0F4-7ED7-46EA-9DC5-DBD32AEF7B01}"/>
              </a:ext>
            </a:extLst>
          </p:cNvPr>
          <p:cNvSpPr>
            <a:spLocks noGrp="1"/>
          </p:cNvSpPr>
          <p:nvPr>
            <p:ph type="dt" sz="half" idx="10"/>
          </p:nvPr>
        </p:nvSpPr>
        <p:spPr/>
        <p:txBody>
          <a:bodyPr/>
          <a:lstStyle/>
          <a:p>
            <a:fld id="{D07699D8-F215-446C-96F2-577B6B8B558C}" type="datetimeFigureOut">
              <a:rPr lang="ru-RU" smtClean="0"/>
              <a:t>12.09.2025</a:t>
            </a:fld>
            <a:endParaRPr lang="ru-RU"/>
          </a:p>
        </p:txBody>
      </p:sp>
      <p:sp>
        <p:nvSpPr>
          <p:cNvPr id="5" name="Нижний колонтитул 4">
            <a:extLst>
              <a:ext uri="{FF2B5EF4-FFF2-40B4-BE49-F238E27FC236}">
                <a16:creationId xmlns:a16="http://schemas.microsoft.com/office/drawing/2014/main" id="{8CAA9AB8-F5ED-47F8-9AE3-21303E2C3C7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03D3156-82A9-4643-8459-AC1FC0FED7BB}"/>
              </a:ext>
            </a:extLst>
          </p:cNvPr>
          <p:cNvSpPr>
            <a:spLocks noGrp="1"/>
          </p:cNvSpPr>
          <p:nvPr>
            <p:ph type="sldNum" sz="quarter" idx="12"/>
          </p:nvPr>
        </p:nvSpPr>
        <p:spPr/>
        <p:txBody>
          <a:bodyPr/>
          <a:lstStyle/>
          <a:p>
            <a:fld id="{9A640065-2997-4ECD-BE7D-651AF75EA717}" type="slidenum">
              <a:rPr lang="ru-RU" smtClean="0"/>
              <a:t>‹#›</a:t>
            </a:fld>
            <a:endParaRPr lang="ru-RU"/>
          </a:p>
        </p:txBody>
      </p:sp>
    </p:spTree>
    <p:extLst>
      <p:ext uri="{BB962C8B-B14F-4D97-AF65-F5344CB8AC3E}">
        <p14:creationId xmlns:p14="http://schemas.microsoft.com/office/powerpoint/2010/main" val="2651744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B76BAC3-F23C-4FC7-9C54-0CFAAA88B652}"/>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ED842880-F32A-48CD-BCD8-75849A65BC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B80E1B66-07CE-44AB-A6CD-AF77DC49BB22}"/>
              </a:ext>
            </a:extLst>
          </p:cNvPr>
          <p:cNvSpPr>
            <a:spLocks noGrp="1"/>
          </p:cNvSpPr>
          <p:nvPr>
            <p:ph type="dt" sz="half" idx="10"/>
          </p:nvPr>
        </p:nvSpPr>
        <p:spPr/>
        <p:txBody>
          <a:bodyPr/>
          <a:lstStyle/>
          <a:p>
            <a:fld id="{D07699D8-F215-446C-96F2-577B6B8B558C}" type="datetimeFigureOut">
              <a:rPr lang="ru-RU" smtClean="0"/>
              <a:t>12.09.2025</a:t>
            </a:fld>
            <a:endParaRPr lang="ru-RU"/>
          </a:p>
        </p:txBody>
      </p:sp>
      <p:sp>
        <p:nvSpPr>
          <p:cNvPr id="5" name="Нижний колонтитул 4">
            <a:extLst>
              <a:ext uri="{FF2B5EF4-FFF2-40B4-BE49-F238E27FC236}">
                <a16:creationId xmlns:a16="http://schemas.microsoft.com/office/drawing/2014/main" id="{D054BB97-53D3-4F56-BB5E-A30C7EF0D52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C17B459-A8B8-4E64-A480-E736F168FBD2}"/>
              </a:ext>
            </a:extLst>
          </p:cNvPr>
          <p:cNvSpPr>
            <a:spLocks noGrp="1"/>
          </p:cNvSpPr>
          <p:nvPr>
            <p:ph type="sldNum" sz="quarter" idx="12"/>
          </p:nvPr>
        </p:nvSpPr>
        <p:spPr/>
        <p:txBody>
          <a:bodyPr/>
          <a:lstStyle/>
          <a:p>
            <a:fld id="{9A640065-2997-4ECD-BE7D-651AF75EA717}" type="slidenum">
              <a:rPr lang="ru-RU" smtClean="0"/>
              <a:t>‹#›</a:t>
            </a:fld>
            <a:endParaRPr lang="ru-RU"/>
          </a:p>
        </p:txBody>
      </p:sp>
    </p:spTree>
    <p:extLst>
      <p:ext uri="{BB962C8B-B14F-4D97-AF65-F5344CB8AC3E}">
        <p14:creationId xmlns:p14="http://schemas.microsoft.com/office/powerpoint/2010/main" val="4100118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0F631F5-EEBA-4E75-8144-E80ADFE9F07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5F49C949-E932-40E3-9B0E-73E41DC8D068}"/>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8EB8EECA-3B52-4637-AFBA-1F8F7851FA61}"/>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8A17D728-61EE-4ECD-B644-45DFE626F020}"/>
              </a:ext>
            </a:extLst>
          </p:cNvPr>
          <p:cNvSpPr>
            <a:spLocks noGrp="1"/>
          </p:cNvSpPr>
          <p:nvPr>
            <p:ph type="dt" sz="half" idx="10"/>
          </p:nvPr>
        </p:nvSpPr>
        <p:spPr/>
        <p:txBody>
          <a:bodyPr/>
          <a:lstStyle/>
          <a:p>
            <a:fld id="{D07699D8-F215-446C-96F2-577B6B8B558C}" type="datetimeFigureOut">
              <a:rPr lang="ru-RU" smtClean="0"/>
              <a:t>12.09.2025</a:t>
            </a:fld>
            <a:endParaRPr lang="ru-RU"/>
          </a:p>
        </p:txBody>
      </p:sp>
      <p:sp>
        <p:nvSpPr>
          <p:cNvPr id="6" name="Нижний колонтитул 5">
            <a:extLst>
              <a:ext uri="{FF2B5EF4-FFF2-40B4-BE49-F238E27FC236}">
                <a16:creationId xmlns:a16="http://schemas.microsoft.com/office/drawing/2014/main" id="{CAB08DB4-3F15-4338-867D-4D9271287676}"/>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CD0C73B2-6291-4D78-B3A5-5CA4514F9DE5}"/>
              </a:ext>
            </a:extLst>
          </p:cNvPr>
          <p:cNvSpPr>
            <a:spLocks noGrp="1"/>
          </p:cNvSpPr>
          <p:nvPr>
            <p:ph type="sldNum" sz="quarter" idx="12"/>
          </p:nvPr>
        </p:nvSpPr>
        <p:spPr/>
        <p:txBody>
          <a:bodyPr/>
          <a:lstStyle/>
          <a:p>
            <a:fld id="{9A640065-2997-4ECD-BE7D-651AF75EA717}" type="slidenum">
              <a:rPr lang="ru-RU" smtClean="0"/>
              <a:t>‹#›</a:t>
            </a:fld>
            <a:endParaRPr lang="ru-RU"/>
          </a:p>
        </p:txBody>
      </p:sp>
    </p:spTree>
    <p:extLst>
      <p:ext uri="{BB962C8B-B14F-4D97-AF65-F5344CB8AC3E}">
        <p14:creationId xmlns:p14="http://schemas.microsoft.com/office/powerpoint/2010/main" val="1989058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7830215-F905-43E8-87E0-1CA3FAB1A80C}"/>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CB9EDAF7-8662-4158-BE36-EDD24E53CD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35D28EFD-1DAD-471C-B225-BA5DA43DF0D2}"/>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10754665-F70D-4570-B6A1-93B51A4081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6CFEE154-ED59-439D-816B-142E2BB013F4}"/>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F94CD57A-6976-43DF-AA11-5B10521C2DB7}"/>
              </a:ext>
            </a:extLst>
          </p:cNvPr>
          <p:cNvSpPr>
            <a:spLocks noGrp="1"/>
          </p:cNvSpPr>
          <p:nvPr>
            <p:ph type="dt" sz="half" idx="10"/>
          </p:nvPr>
        </p:nvSpPr>
        <p:spPr/>
        <p:txBody>
          <a:bodyPr/>
          <a:lstStyle/>
          <a:p>
            <a:fld id="{D07699D8-F215-446C-96F2-577B6B8B558C}" type="datetimeFigureOut">
              <a:rPr lang="ru-RU" smtClean="0"/>
              <a:t>12.09.2025</a:t>
            </a:fld>
            <a:endParaRPr lang="ru-RU"/>
          </a:p>
        </p:txBody>
      </p:sp>
      <p:sp>
        <p:nvSpPr>
          <p:cNvPr id="8" name="Нижний колонтитул 7">
            <a:extLst>
              <a:ext uri="{FF2B5EF4-FFF2-40B4-BE49-F238E27FC236}">
                <a16:creationId xmlns:a16="http://schemas.microsoft.com/office/drawing/2014/main" id="{B481C13A-52EF-4C87-A629-F6D8995F1036}"/>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35330AE9-E6BE-41B1-B432-A3EBA1B08D94}"/>
              </a:ext>
            </a:extLst>
          </p:cNvPr>
          <p:cNvSpPr>
            <a:spLocks noGrp="1"/>
          </p:cNvSpPr>
          <p:nvPr>
            <p:ph type="sldNum" sz="quarter" idx="12"/>
          </p:nvPr>
        </p:nvSpPr>
        <p:spPr/>
        <p:txBody>
          <a:bodyPr/>
          <a:lstStyle/>
          <a:p>
            <a:fld id="{9A640065-2997-4ECD-BE7D-651AF75EA717}" type="slidenum">
              <a:rPr lang="ru-RU" smtClean="0"/>
              <a:t>‹#›</a:t>
            </a:fld>
            <a:endParaRPr lang="ru-RU"/>
          </a:p>
        </p:txBody>
      </p:sp>
    </p:spTree>
    <p:extLst>
      <p:ext uri="{BB962C8B-B14F-4D97-AF65-F5344CB8AC3E}">
        <p14:creationId xmlns:p14="http://schemas.microsoft.com/office/powerpoint/2010/main" val="2555388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CE3FCF2-DAC1-48B7-BD5D-07499EE96BF4}"/>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C22F2535-8BE7-47A5-A47D-CA562B09E801}"/>
              </a:ext>
            </a:extLst>
          </p:cNvPr>
          <p:cNvSpPr>
            <a:spLocks noGrp="1"/>
          </p:cNvSpPr>
          <p:nvPr>
            <p:ph type="dt" sz="half" idx="10"/>
          </p:nvPr>
        </p:nvSpPr>
        <p:spPr/>
        <p:txBody>
          <a:bodyPr/>
          <a:lstStyle/>
          <a:p>
            <a:fld id="{D07699D8-F215-446C-96F2-577B6B8B558C}" type="datetimeFigureOut">
              <a:rPr lang="ru-RU" smtClean="0"/>
              <a:t>12.09.2025</a:t>
            </a:fld>
            <a:endParaRPr lang="ru-RU"/>
          </a:p>
        </p:txBody>
      </p:sp>
      <p:sp>
        <p:nvSpPr>
          <p:cNvPr id="4" name="Нижний колонтитул 3">
            <a:extLst>
              <a:ext uri="{FF2B5EF4-FFF2-40B4-BE49-F238E27FC236}">
                <a16:creationId xmlns:a16="http://schemas.microsoft.com/office/drawing/2014/main" id="{392FD1A6-723C-4A58-B9EC-484E41CCF19A}"/>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F63708B1-A49B-4C37-9C83-EB23AE759B93}"/>
              </a:ext>
            </a:extLst>
          </p:cNvPr>
          <p:cNvSpPr>
            <a:spLocks noGrp="1"/>
          </p:cNvSpPr>
          <p:nvPr>
            <p:ph type="sldNum" sz="quarter" idx="12"/>
          </p:nvPr>
        </p:nvSpPr>
        <p:spPr/>
        <p:txBody>
          <a:bodyPr/>
          <a:lstStyle/>
          <a:p>
            <a:fld id="{9A640065-2997-4ECD-BE7D-651AF75EA717}" type="slidenum">
              <a:rPr lang="ru-RU" smtClean="0"/>
              <a:t>‹#›</a:t>
            </a:fld>
            <a:endParaRPr lang="ru-RU"/>
          </a:p>
        </p:txBody>
      </p:sp>
    </p:spTree>
    <p:extLst>
      <p:ext uri="{BB962C8B-B14F-4D97-AF65-F5344CB8AC3E}">
        <p14:creationId xmlns:p14="http://schemas.microsoft.com/office/powerpoint/2010/main" val="243792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66C8EABD-A3E3-4989-B2D9-8F18C59298E9}"/>
              </a:ext>
            </a:extLst>
          </p:cNvPr>
          <p:cNvSpPr>
            <a:spLocks noGrp="1"/>
          </p:cNvSpPr>
          <p:nvPr>
            <p:ph type="dt" sz="half" idx="10"/>
          </p:nvPr>
        </p:nvSpPr>
        <p:spPr/>
        <p:txBody>
          <a:bodyPr/>
          <a:lstStyle/>
          <a:p>
            <a:fld id="{D07699D8-F215-446C-96F2-577B6B8B558C}" type="datetimeFigureOut">
              <a:rPr lang="ru-RU" smtClean="0"/>
              <a:t>12.09.2025</a:t>
            </a:fld>
            <a:endParaRPr lang="ru-RU"/>
          </a:p>
        </p:txBody>
      </p:sp>
      <p:sp>
        <p:nvSpPr>
          <p:cNvPr id="3" name="Нижний колонтитул 2">
            <a:extLst>
              <a:ext uri="{FF2B5EF4-FFF2-40B4-BE49-F238E27FC236}">
                <a16:creationId xmlns:a16="http://schemas.microsoft.com/office/drawing/2014/main" id="{2CD84EA5-23BD-49F7-A40D-C4CF8701915C}"/>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06BCA55D-75A0-45BF-8E4F-B85C1C7007F9}"/>
              </a:ext>
            </a:extLst>
          </p:cNvPr>
          <p:cNvSpPr>
            <a:spLocks noGrp="1"/>
          </p:cNvSpPr>
          <p:nvPr>
            <p:ph type="sldNum" sz="quarter" idx="12"/>
          </p:nvPr>
        </p:nvSpPr>
        <p:spPr/>
        <p:txBody>
          <a:bodyPr/>
          <a:lstStyle/>
          <a:p>
            <a:fld id="{9A640065-2997-4ECD-BE7D-651AF75EA717}" type="slidenum">
              <a:rPr lang="ru-RU" smtClean="0"/>
              <a:t>‹#›</a:t>
            </a:fld>
            <a:endParaRPr lang="ru-RU"/>
          </a:p>
        </p:txBody>
      </p:sp>
    </p:spTree>
    <p:extLst>
      <p:ext uri="{BB962C8B-B14F-4D97-AF65-F5344CB8AC3E}">
        <p14:creationId xmlns:p14="http://schemas.microsoft.com/office/powerpoint/2010/main" val="3655635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1E34E06-8497-449C-8283-4421535FAD8E}"/>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C0B859E6-EE6C-46F8-A463-78843D8730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B3C40608-955E-46ED-A5C8-E75D902AA2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1870F795-787E-4BDB-A8BB-ED18E8B7E87B}"/>
              </a:ext>
            </a:extLst>
          </p:cNvPr>
          <p:cNvSpPr>
            <a:spLocks noGrp="1"/>
          </p:cNvSpPr>
          <p:nvPr>
            <p:ph type="dt" sz="half" idx="10"/>
          </p:nvPr>
        </p:nvSpPr>
        <p:spPr/>
        <p:txBody>
          <a:bodyPr/>
          <a:lstStyle/>
          <a:p>
            <a:fld id="{D07699D8-F215-446C-96F2-577B6B8B558C}" type="datetimeFigureOut">
              <a:rPr lang="ru-RU" smtClean="0"/>
              <a:t>12.09.2025</a:t>
            </a:fld>
            <a:endParaRPr lang="ru-RU"/>
          </a:p>
        </p:txBody>
      </p:sp>
      <p:sp>
        <p:nvSpPr>
          <p:cNvPr id="6" name="Нижний колонтитул 5">
            <a:extLst>
              <a:ext uri="{FF2B5EF4-FFF2-40B4-BE49-F238E27FC236}">
                <a16:creationId xmlns:a16="http://schemas.microsoft.com/office/drawing/2014/main" id="{F79E07AB-1990-486A-A581-D1D2751194B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7A1A92DF-6F52-42AB-91B4-C538470746F0}"/>
              </a:ext>
            </a:extLst>
          </p:cNvPr>
          <p:cNvSpPr>
            <a:spLocks noGrp="1"/>
          </p:cNvSpPr>
          <p:nvPr>
            <p:ph type="sldNum" sz="quarter" idx="12"/>
          </p:nvPr>
        </p:nvSpPr>
        <p:spPr/>
        <p:txBody>
          <a:bodyPr/>
          <a:lstStyle/>
          <a:p>
            <a:fld id="{9A640065-2997-4ECD-BE7D-651AF75EA717}" type="slidenum">
              <a:rPr lang="ru-RU" smtClean="0"/>
              <a:t>‹#›</a:t>
            </a:fld>
            <a:endParaRPr lang="ru-RU"/>
          </a:p>
        </p:txBody>
      </p:sp>
    </p:spTree>
    <p:extLst>
      <p:ext uri="{BB962C8B-B14F-4D97-AF65-F5344CB8AC3E}">
        <p14:creationId xmlns:p14="http://schemas.microsoft.com/office/powerpoint/2010/main" val="2420941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2E57ECD-D27E-439E-B2B4-1A81704DB84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86F8EAC9-63BC-41D9-A0EA-5D62475445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9A1D763F-A001-46D7-9E07-5C07C927FC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E9113FFE-618B-4D3E-8ADE-D928A658D87B}"/>
              </a:ext>
            </a:extLst>
          </p:cNvPr>
          <p:cNvSpPr>
            <a:spLocks noGrp="1"/>
          </p:cNvSpPr>
          <p:nvPr>
            <p:ph type="dt" sz="half" idx="10"/>
          </p:nvPr>
        </p:nvSpPr>
        <p:spPr/>
        <p:txBody>
          <a:bodyPr/>
          <a:lstStyle/>
          <a:p>
            <a:fld id="{D07699D8-F215-446C-96F2-577B6B8B558C}" type="datetimeFigureOut">
              <a:rPr lang="ru-RU" smtClean="0"/>
              <a:t>12.09.2025</a:t>
            </a:fld>
            <a:endParaRPr lang="ru-RU"/>
          </a:p>
        </p:txBody>
      </p:sp>
      <p:sp>
        <p:nvSpPr>
          <p:cNvPr id="6" name="Нижний колонтитул 5">
            <a:extLst>
              <a:ext uri="{FF2B5EF4-FFF2-40B4-BE49-F238E27FC236}">
                <a16:creationId xmlns:a16="http://schemas.microsoft.com/office/drawing/2014/main" id="{2C504CE4-A0B8-4182-980E-33E754093F2D}"/>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F5FC8864-7FED-4183-A943-799B62F5BD45}"/>
              </a:ext>
            </a:extLst>
          </p:cNvPr>
          <p:cNvSpPr>
            <a:spLocks noGrp="1"/>
          </p:cNvSpPr>
          <p:nvPr>
            <p:ph type="sldNum" sz="quarter" idx="12"/>
          </p:nvPr>
        </p:nvSpPr>
        <p:spPr/>
        <p:txBody>
          <a:bodyPr/>
          <a:lstStyle/>
          <a:p>
            <a:fld id="{9A640065-2997-4ECD-BE7D-651AF75EA717}" type="slidenum">
              <a:rPr lang="ru-RU" smtClean="0"/>
              <a:t>‹#›</a:t>
            </a:fld>
            <a:endParaRPr lang="ru-RU"/>
          </a:p>
        </p:txBody>
      </p:sp>
    </p:spTree>
    <p:extLst>
      <p:ext uri="{BB962C8B-B14F-4D97-AF65-F5344CB8AC3E}">
        <p14:creationId xmlns:p14="http://schemas.microsoft.com/office/powerpoint/2010/main" val="323635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43B9C63-20BF-4D3F-BDB1-F2BDDB8CFF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48C40049-F07E-4325-877B-7B45F7B67F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A588084-F222-4167-A234-81ED52EC2A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7699D8-F215-446C-96F2-577B6B8B558C}" type="datetimeFigureOut">
              <a:rPr lang="ru-RU" smtClean="0"/>
              <a:t>12.09.2025</a:t>
            </a:fld>
            <a:endParaRPr lang="ru-RU"/>
          </a:p>
        </p:txBody>
      </p:sp>
      <p:sp>
        <p:nvSpPr>
          <p:cNvPr id="5" name="Нижний колонтитул 4">
            <a:extLst>
              <a:ext uri="{FF2B5EF4-FFF2-40B4-BE49-F238E27FC236}">
                <a16:creationId xmlns:a16="http://schemas.microsoft.com/office/drawing/2014/main" id="{67358982-E77E-43A6-94C8-B36935AD7F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111D2986-D15C-4345-A615-9EBDA92E6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640065-2997-4ECD-BE7D-651AF75EA717}" type="slidenum">
              <a:rPr lang="ru-RU" smtClean="0"/>
              <a:t>‹#›</a:t>
            </a:fld>
            <a:endParaRPr lang="ru-RU"/>
          </a:p>
        </p:txBody>
      </p:sp>
    </p:spTree>
    <p:extLst>
      <p:ext uri="{BB962C8B-B14F-4D97-AF65-F5344CB8AC3E}">
        <p14:creationId xmlns:p14="http://schemas.microsoft.com/office/powerpoint/2010/main" val="6380061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D3D0038-8F27-4794-9DFC-80771112A55F}"/>
              </a:ext>
            </a:extLst>
          </p:cNvPr>
          <p:cNvSpPr>
            <a:spLocks noGrp="1"/>
          </p:cNvSpPr>
          <p:nvPr>
            <p:ph type="ctrTitle"/>
          </p:nvPr>
        </p:nvSpPr>
        <p:spPr/>
        <p:txBody>
          <a:bodyPr/>
          <a:lstStyle/>
          <a:p>
            <a:endParaRPr lang="ru-RU"/>
          </a:p>
        </p:txBody>
      </p:sp>
      <p:sp>
        <p:nvSpPr>
          <p:cNvPr id="3" name="Подзаголовок 2">
            <a:extLst>
              <a:ext uri="{FF2B5EF4-FFF2-40B4-BE49-F238E27FC236}">
                <a16:creationId xmlns:a16="http://schemas.microsoft.com/office/drawing/2014/main" id="{633C5E15-2A46-4C3E-AC16-AAEC88759A87}"/>
              </a:ext>
            </a:extLst>
          </p:cNvPr>
          <p:cNvSpPr>
            <a:spLocks noGrp="1"/>
          </p:cNvSpPr>
          <p:nvPr>
            <p:ph type="subTitle" idx="1"/>
          </p:nvPr>
        </p:nvSpPr>
        <p:spPr/>
        <p:txBody>
          <a:bodyPr/>
          <a:lstStyle/>
          <a:p>
            <a:endParaRPr lang="ru-RU"/>
          </a:p>
        </p:txBody>
      </p:sp>
      <p:pic>
        <p:nvPicPr>
          <p:cNvPr id="4" name="Рисунок 3">
            <a:extLst>
              <a:ext uri="{FF2B5EF4-FFF2-40B4-BE49-F238E27FC236}">
                <a16:creationId xmlns:a16="http://schemas.microsoft.com/office/drawing/2014/main" id="{02E1079B-0362-47AE-B04D-E480B8AF2F4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48178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7667A9C5-DCD8-4021-B466-A86DD5EEE431}"/>
              </a:ext>
            </a:extLst>
          </p:cNvPr>
          <p:cNvPicPr>
            <a:picLocks noChangeAspect="1"/>
          </p:cNvPicPr>
          <p:nvPr/>
        </p:nvPicPr>
        <p:blipFill>
          <a:blip r:embed="rId2">
            <a:duotone>
              <a:schemeClr val="accent4">
                <a:shade val="45000"/>
                <a:satMod val="135000"/>
              </a:schemeClr>
              <a:prstClr val="white"/>
            </a:duotone>
          </a:blip>
          <a:stretch>
            <a:fillRect/>
          </a:stretch>
        </p:blipFill>
        <p:spPr>
          <a:xfrm>
            <a:off x="0" y="4762"/>
            <a:ext cx="12192000" cy="6848475"/>
          </a:xfrm>
          <a:prstGeom prst="rect">
            <a:avLst/>
          </a:prstGeom>
        </p:spPr>
      </p:pic>
      <p:sp>
        <p:nvSpPr>
          <p:cNvPr id="2" name="TextBox 1">
            <a:extLst>
              <a:ext uri="{FF2B5EF4-FFF2-40B4-BE49-F238E27FC236}">
                <a16:creationId xmlns:a16="http://schemas.microsoft.com/office/drawing/2014/main" id="{71BE6A2F-3A74-4C2B-9127-58E867939C5C}"/>
              </a:ext>
            </a:extLst>
          </p:cNvPr>
          <p:cNvSpPr txBox="1"/>
          <p:nvPr/>
        </p:nvSpPr>
        <p:spPr>
          <a:xfrm>
            <a:off x="201881" y="235150"/>
            <a:ext cx="11709070" cy="4154984"/>
          </a:xfrm>
          <a:prstGeom prst="rect">
            <a:avLst/>
          </a:prstGeom>
          <a:noFill/>
        </p:spPr>
        <p:txBody>
          <a:bodyPr wrap="square" rtlCol="0">
            <a:spAutoFit/>
          </a:bodyPr>
          <a:lstStyle/>
          <a:p>
            <a:pPr algn="ctr"/>
            <a:r>
              <a:rPr lang="ru-RU" sz="2400" b="1" u="sng" dirty="0"/>
              <a:t>Это экстремизм!</a:t>
            </a:r>
          </a:p>
          <a:p>
            <a:pPr algn="ctr"/>
            <a:r>
              <a:rPr lang="ru-RU" sz="2400" b="1" dirty="0"/>
              <a:t>Финансирование экстремистских и террористических организаций или акций. Помощь в организации, подготовке и осуществлении террористических актов.</a:t>
            </a:r>
          </a:p>
          <a:p>
            <a:pPr algn="ctr"/>
            <a:r>
              <a:rPr lang="ru-RU" sz="2400" b="1" dirty="0"/>
              <a:t> </a:t>
            </a:r>
            <a:r>
              <a:rPr lang="en-US" sz="2400" b="1" dirty="0"/>
              <a:t>This is extremism!</a:t>
            </a:r>
          </a:p>
          <a:p>
            <a:pPr algn="ctr"/>
            <a:r>
              <a:rPr lang="en-US" sz="2400" b="1" dirty="0"/>
              <a:t>Financing of extremist and terrorist organizations or actions. Assistance in organizing, preparing and carrying out terrorist acts.</a:t>
            </a:r>
            <a:endParaRPr lang="ru-RU" sz="2400" b="1" dirty="0"/>
          </a:p>
          <a:p>
            <a:pPr algn="ctr"/>
            <a:r>
              <a:rPr lang="fr-FR" sz="2400" b="1" dirty="0"/>
              <a:t>C'est de l'extrémisme !</a:t>
            </a:r>
          </a:p>
          <a:p>
            <a:pPr algn="ctr"/>
            <a:r>
              <a:rPr lang="fr-FR" sz="2400" b="1" dirty="0"/>
              <a:t>Financement d’organisations ou d’actions extrémistes et terroristes. Assistance à l'organisation, à la préparation et à l'exécution d'actes terroristes.</a:t>
            </a:r>
            <a:endParaRPr lang="ru-RU" sz="2400" b="1" dirty="0"/>
          </a:p>
          <a:p>
            <a:pPr algn="ctr"/>
            <a:r>
              <a:rPr lang="ar-SY" sz="2400" b="1" dirty="0"/>
              <a:t>هذا هو التطرف!</a:t>
            </a:r>
          </a:p>
          <a:p>
            <a:pPr algn="ctr"/>
            <a:r>
              <a:rPr lang="ar-SY" sz="2400" b="1" dirty="0"/>
              <a:t>تمويل التنظيمات أو الأعمال المتطرفة والإرهابية. - المساعدة في تنظيم وتحضير وتنفيذ الأعمال الإرهابية.</a:t>
            </a:r>
            <a:endParaRPr lang="ru-RU" sz="2400" b="1" dirty="0"/>
          </a:p>
        </p:txBody>
      </p:sp>
      <p:pic>
        <p:nvPicPr>
          <p:cNvPr id="3" name="Рисунок 2">
            <a:extLst>
              <a:ext uri="{FF2B5EF4-FFF2-40B4-BE49-F238E27FC236}">
                <a16:creationId xmlns:a16="http://schemas.microsoft.com/office/drawing/2014/main" id="{A1253176-EB27-4963-9878-523C1340BC77}"/>
              </a:ext>
            </a:extLst>
          </p:cNvPr>
          <p:cNvPicPr>
            <a:picLocks noChangeAspect="1"/>
          </p:cNvPicPr>
          <p:nvPr/>
        </p:nvPicPr>
        <p:blipFill>
          <a:blip r:embed="rId3"/>
          <a:stretch>
            <a:fillRect/>
          </a:stretch>
        </p:blipFill>
        <p:spPr>
          <a:xfrm>
            <a:off x="8272090" y="4478075"/>
            <a:ext cx="3104471" cy="2144775"/>
          </a:xfrm>
          <a:prstGeom prst="rect">
            <a:avLst/>
          </a:prstGeom>
        </p:spPr>
      </p:pic>
      <p:pic>
        <p:nvPicPr>
          <p:cNvPr id="11266" name="Picture 2">
            <a:extLst>
              <a:ext uri="{FF2B5EF4-FFF2-40B4-BE49-F238E27FC236}">
                <a16:creationId xmlns:a16="http://schemas.microsoft.com/office/drawing/2014/main" id="{1B82C18F-ED77-4F51-898F-AF36ACE0F40F}"/>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579307" y="4404300"/>
            <a:ext cx="3104471" cy="2068052"/>
          </a:xfrm>
          <a:prstGeom prst="rect">
            <a:avLst/>
          </a:prstGeom>
          <a:noFill/>
          <a:extLst>
            <a:ext uri="{909E8E84-426E-40DD-AFC4-6F175D3DCCD1}">
              <a14:hiddenFill xmlns:a14="http://schemas.microsoft.com/office/drawing/2010/main">
                <a:solidFill>
                  <a:srgbClr val="FFFFFF"/>
                </a:solidFill>
              </a14:hiddenFill>
            </a:ext>
          </a:extLst>
        </p:spPr>
      </p:pic>
      <p:sp>
        <p:nvSpPr>
          <p:cNvPr id="5" name="Стрелка: вправо 4">
            <a:extLst>
              <a:ext uri="{FF2B5EF4-FFF2-40B4-BE49-F238E27FC236}">
                <a16:creationId xmlns:a16="http://schemas.microsoft.com/office/drawing/2014/main" id="{3E0DDDCA-24D3-47A8-AAA6-CC603FB110D3}"/>
              </a:ext>
            </a:extLst>
          </p:cNvPr>
          <p:cNvSpPr/>
          <p:nvPr/>
        </p:nvSpPr>
        <p:spPr>
          <a:xfrm>
            <a:off x="5295246" y="5296394"/>
            <a:ext cx="1935678" cy="7243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011250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44D138B8-E86D-0487-E25B-A4A47019254D}"/>
              </a:ext>
            </a:extLst>
          </p:cNvPr>
          <p:cNvPicPr>
            <a:picLocks noChangeAspect="1"/>
          </p:cNvPicPr>
          <p:nvPr/>
        </p:nvPicPr>
        <p:blipFill>
          <a:blip r:embed="rId2">
            <a:duotone>
              <a:schemeClr val="accent4">
                <a:shade val="45000"/>
                <a:satMod val="135000"/>
              </a:schemeClr>
              <a:prstClr val="white"/>
            </a:duotone>
          </a:blip>
          <a:stretch>
            <a:fillRect/>
          </a:stretch>
        </p:blipFill>
        <p:spPr>
          <a:xfrm>
            <a:off x="0" y="4762"/>
            <a:ext cx="12192000" cy="6848475"/>
          </a:xfrm>
          <a:prstGeom prst="rect">
            <a:avLst/>
          </a:prstGeom>
        </p:spPr>
      </p:pic>
      <p:sp>
        <p:nvSpPr>
          <p:cNvPr id="2" name="Заголовок 1">
            <a:extLst>
              <a:ext uri="{FF2B5EF4-FFF2-40B4-BE49-F238E27FC236}">
                <a16:creationId xmlns:a16="http://schemas.microsoft.com/office/drawing/2014/main" id="{137A523D-EB06-40F5-B282-B331B81FB883}"/>
              </a:ext>
            </a:extLst>
          </p:cNvPr>
          <p:cNvSpPr>
            <a:spLocks noGrp="1"/>
          </p:cNvSpPr>
          <p:nvPr>
            <p:ph type="title"/>
          </p:nvPr>
        </p:nvSpPr>
        <p:spPr>
          <a:xfrm>
            <a:off x="838200" y="213757"/>
            <a:ext cx="10515600" cy="676892"/>
          </a:xfrm>
        </p:spPr>
        <p:txBody>
          <a:bodyPr>
            <a:normAutofit/>
          </a:bodyPr>
          <a:lstStyle/>
          <a:p>
            <a:pPr algn="ctr"/>
            <a:r>
              <a:rPr lang="ru-RU" sz="3600" b="1" dirty="0">
                <a:latin typeface="Arial Black" panose="020B0A04020102020204" pitchFamily="34" charset="0"/>
              </a:rPr>
              <a:t>Что такое терроризм?</a:t>
            </a:r>
          </a:p>
        </p:txBody>
      </p:sp>
      <p:sp>
        <p:nvSpPr>
          <p:cNvPr id="3" name="Объект 2">
            <a:extLst>
              <a:ext uri="{FF2B5EF4-FFF2-40B4-BE49-F238E27FC236}">
                <a16:creationId xmlns:a16="http://schemas.microsoft.com/office/drawing/2014/main" id="{1E805F4B-A771-4467-AD79-B4FAD69F984E}"/>
              </a:ext>
            </a:extLst>
          </p:cNvPr>
          <p:cNvSpPr>
            <a:spLocks noGrp="1"/>
          </p:cNvSpPr>
          <p:nvPr>
            <p:ph idx="1"/>
          </p:nvPr>
        </p:nvSpPr>
        <p:spPr>
          <a:xfrm>
            <a:off x="356259" y="890650"/>
            <a:ext cx="11685319" cy="5286314"/>
          </a:xfrm>
        </p:spPr>
        <p:txBody>
          <a:bodyPr>
            <a:normAutofit lnSpcReduction="10000"/>
          </a:bodyPr>
          <a:lstStyle/>
          <a:p>
            <a:pPr marL="0" indent="0" algn="just">
              <a:buNone/>
            </a:pPr>
            <a:r>
              <a:rPr lang="ru-RU" b="1" dirty="0"/>
              <a:t>ТЕРРОРИЗМ</a:t>
            </a:r>
            <a:r>
              <a:rPr lang="ru-RU" dirty="0"/>
              <a:t>– это использование насилия или угроза его применения в отношении отдельных лиц, группы лиц или различных объектов с целью достижения политических, экономических, идеологических или других выгодных террористам результатов.</a:t>
            </a:r>
          </a:p>
          <a:p>
            <a:pPr marL="0" indent="0" algn="just">
              <a:buNone/>
            </a:pPr>
            <a:r>
              <a:rPr lang="en-US" dirty="0"/>
              <a:t>The use of violence or the threat of its use against individuals, groups of individuals or various objects in order to achieve political, economic, ideological or other results beneficial to terrorists</a:t>
            </a:r>
            <a:r>
              <a:rPr lang="ru-RU" dirty="0"/>
              <a:t>.</a:t>
            </a:r>
          </a:p>
          <a:p>
            <a:pPr marL="0" indent="0" algn="just">
              <a:buNone/>
            </a:pPr>
            <a:r>
              <a:rPr lang="fr-FR" dirty="0"/>
              <a:t>Le TERRORISME est le recours à la violence ou la menace de son recours contre des individus, des groupes d'individus ou divers objets afin d'obtenir des résultats politiques, économiques, idéologiques ou autres bénéfiques aux terroristes.</a:t>
            </a:r>
            <a:endParaRPr lang="ru-RU" dirty="0"/>
          </a:p>
          <a:p>
            <a:pPr marL="0" indent="0" algn="just">
              <a:buNone/>
            </a:pPr>
            <a:r>
              <a:rPr lang="ar-SY" dirty="0"/>
              <a:t>الإرهاب هو استخدام العنف أو التهديد باستخدامه ضد أفراد أو مجموعات من الأفراد أو أشياء مختلفة من أجل تحقيق نتائج سياسية أو اقتصادية أو أيديولوجية أو غيرها من النتائج المفيدة للإرهابيين.</a:t>
            </a:r>
            <a:endParaRPr lang="ru-RU" dirty="0"/>
          </a:p>
          <a:p>
            <a:pPr marL="0" indent="0" algn="just">
              <a:buNone/>
            </a:pPr>
            <a:endParaRPr lang="ru-RU" dirty="0"/>
          </a:p>
          <a:p>
            <a:pPr marL="0" indent="0">
              <a:buNone/>
            </a:pPr>
            <a:endParaRPr lang="ru-RU" dirty="0"/>
          </a:p>
          <a:p>
            <a:endParaRPr lang="ru-RU" dirty="0"/>
          </a:p>
        </p:txBody>
      </p:sp>
    </p:spTree>
    <p:extLst>
      <p:ext uri="{BB962C8B-B14F-4D97-AF65-F5344CB8AC3E}">
        <p14:creationId xmlns:p14="http://schemas.microsoft.com/office/powerpoint/2010/main" val="276040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6D8A421A-A7EA-40BD-8748-05E9A4638CD0}"/>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0" y="19577"/>
            <a:ext cx="12192000" cy="6848475"/>
          </a:xfrm>
          <a:prstGeom prst="rect">
            <a:avLst/>
          </a:prstGeom>
        </p:spPr>
      </p:pic>
      <p:sp>
        <p:nvSpPr>
          <p:cNvPr id="5" name="TextBox 4">
            <a:extLst>
              <a:ext uri="{FF2B5EF4-FFF2-40B4-BE49-F238E27FC236}">
                <a16:creationId xmlns:a16="http://schemas.microsoft.com/office/drawing/2014/main" id="{2F6A0D3E-573A-4114-883D-5BAB46F1AFF2}"/>
              </a:ext>
            </a:extLst>
          </p:cNvPr>
          <p:cNvSpPr txBox="1"/>
          <p:nvPr/>
        </p:nvSpPr>
        <p:spPr>
          <a:xfrm>
            <a:off x="368135" y="83127"/>
            <a:ext cx="11400312" cy="2677656"/>
          </a:xfrm>
          <a:prstGeom prst="rect">
            <a:avLst/>
          </a:prstGeom>
          <a:noFill/>
        </p:spPr>
        <p:txBody>
          <a:bodyPr wrap="square" rtlCol="0">
            <a:spAutoFit/>
          </a:bodyPr>
          <a:lstStyle/>
          <a:p>
            <a:pPr algn="ctr"/>
            <a:r>
              <a:rPr lang="ru-RU" sz="2800" b="1" dirty="0"/>
              <a:t>Терроризм и экстремизм не имеют национальности, не имеют религии, не имеют принципов.</a:t>
            </a:r>
          </a:p>
          <a:p>
            <a:pPr algn="ctr"/>
            <a:r>
              <a:rPr lang="en-US" sz="2800" b="1" dirty="0"/>
              <a:t>Terrorism and extremism have no nationality, no religion, no principles.</a:t>
            </a:r>
            <a:endParaRPr lang="ru-RU" sz="2800" b="1" dirty="0"/>
          </a:p>
          <a:p>
            <a:pPr algn="ctr"/>
            <a:r>
              <a:rPr lang="fr-FR" sz="2800" b="1" dirty="0"/>
              <a:t>Le terrorisme et l’extrémisme n’ont ni nationalité, ni religion, ni principes.</a:t>
            </a:r>
            <a:endParaRPr lang="ru-RU" sz="2800" b="1" dirty="0"/>
          </a:p>
          <a:p>
            <a:pPr algn="ctr"/>
            <a:r>
              <a:rPr lang="ar-SY" sz="2800" b="1" dirty="0"/>
              <a:t>الإرهاب والتطرف ليس لهما جنسية ولا دين ولا مبادئ.</a:t>
            </a:r>
            <a:endParaRPr lang="ru-RU" sz="2800" b="1" dirty="0"/>
          </a:p>
          <a:p>
            <a:pPr algn="ctr"/>
            <a:endParaRPr lang="ru-RU" sz="2800" b="1" dirty="0"/>
          </a:p>
        </p:txBody>
      </p:sp>
      <p:pic>
        <p:nvPicPr>
          <p:cNvPr id="2050" name="Picture 2">
            <a:extLst>
              <a:ext uri="{FF2B5EF4-FFF2-40B4-BE49-F238E27FC236}">
                <a16:creationId xmlns:a16="http://schemas.microsoft.com/office/drawing/2014/main" id="{EA72F996-557C-4A5A-B72A-4897ACB27CE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31171" y="2757648"/>
            <a:ext cx="2089343" cy="13894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FE29978-3914-4DC7-AF17-86380823AE27}"/>
              </a:ext>
            </a:extLst>
          </p:cNvPr>
          <p:cNvSpPr txBox="1"/>
          <p:nvPr/>
        </p:nvSpPr>
        <p:spPr>
          <a:xfrm>
            <a:off x="1112006" y="4067897"/>
            <a:ext cx="3099460" cy="461665"/>
          </a:xfrm>
          <a:prstGeom prst="rect">
            <a:avLst/>
          </a:prstGeom>
          <a:noFill/>
        </p:spPr>
        <p:txBody>
          <a:bodyPr wrap="square" rtlCol="0">
            <a:spAutoFit/>
          </a:bodyPr>
          <a:lstStyle/>
          <a:p>
            <a:pPr algn="ctr"/>
            <a:r>
              <a:rPr lang="ru-RU" sz="2400" b="1" dirty="0" err="1">
                <a:solidFill>
                  <a:schemeClr val="bg1"/>
                </a:solidFill>
              </a:rPr>
              <a:t>Антибалака</a:t>
            </a:r>
            <a:r>
              <a:rPr lang="ru-RU" sz="2400" b="1" dirty="0">
                <a:solidFill>
                  <a:schemeClr val="bg1"/>
                </a:solidFill>
              </a:rPr>
              <a:t> ЦАР</a:t>
            </a:r>
          </a:p>
        </p:txBody>
      </p:sp>
      <p:pic>
        <p:nvPicPr>
          <p:cNvPr id="2052" name="Picture 4">
            <a:extLst>
              <a:ext uri="{FF2B5EF4-FFF2-40B4-BE49-F238E27FC236}">
                <a16:creationId xmlns:a16="http://schemas.microsoft.com/office/drawing/2014/main" id="{DCFB23A4-E464-4D0E-B656-57CCBC6DCC8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073905" y="2803968"/>
            <a:ext cx="1994386" cy="138941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71F4EBA-A5FF-4953-B94E-A5C51895E319}"/>
              </a:ext>
            </a:extLst>
          </p:cNvPr>
          <p:cNvSpPr txBox="1"/>
          <p:nvPr/>
        </p:nvSpPr>
        <p:spPr>
          <a:xfrm>
            <a:off x="5323471" y="3866385"/>
            <a:ext cx="3170418" cy="461665"/>
          </a:xfrm>
          <a:prstGeom prst="rect">
            <a:avLst/>
          </a:prstGeom>
          <a:noFill/>
        </p:spPr>
        <p:txBody>
          <a:bodyPr wrap="square" rtlCol="0">
            <a:spAutoFit/>
          </a:bodyPr>
          <a:lstStyle/>
          <a:p>
            <a:pPr algn="ctr"/>
            <a:r>
              <a:rPr lang="ru-RU" sz="2400" b="1" dirty="0">
                <a:solidFill>
                  <a:srgbClr val="FFFF00"/>
                </a:solidFill>
              </a:rPr>
              <a:t>Армия Бога, Мьянма</a:t>
            </a:r>
          </a:p>
        </p:txBody>
      </p:sp>
      <p:pic>
        <p:nvPicPr>
          <p:cNvPr id="2054" name="Picture 6">
            <a:extLst>
              <a:ext uri="{FF2B5EF4-FFF2-40B4-BE49-F238E27FC236}">
                <a16:creationId xmlns:a16="http://schemas.microsoft.com/office/drawing/2014/main" id="{ADCCBC73-5E78-4303-B2B6-11DCAF5E7E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137" y="4928260"/>
            <a:ext cx="2435756" cy="152234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15FDD29-7373-4A08-85A7-BF7276184393}"/>
              </a:ext>
            </a:extLst>
          </p:cNvPr>
          <p:cNvSpPr txBox="1"/>
          <p:nvPr/>
        </p:nvSpPr>
        <p:spPr>
          <a:xfrm>
            <a:off x="2457479" y="5760648"/>
            <a:ext cx="3947482" cy="830997"/>
          </a:xfrm>
          <a:prstGeom prst="rect">
            <a:avLst/>
          </a:prstGeom>
          <a:noFill/>
        </p:spPr>
        <p:txBody>
          <a:bodyPr wrap="square" rtlCol="0">
            <a:spAutoFit/>
          </a:bodyPr>
          <a:lstStyle/>
          <a:p>
            <a:pPr algn="ctr"/>
            <a:r>
              <a:rPr lang="ru-RU" sz="2400" b="1" dirty="0"/>
              <a:t>Ассоциация обороны Ольстера </a:t>
            </a:r>
          </a:p>
        </p:txBody>
      </p:sp>
      <p:pic>
        <p:nvPicPr>
          <p:cNvPr id="2056" name="Picture 8">
            <a:extLst>
              <a:ext uri="{FF2B5EF4-FFF2-40B4-BE49-F238E27FC236}">
                <a16:creationId xmlns:a16="http://schemas.microsoft.com/office/drawing/2014/main" id="{A568C8F3-D882-4699-8376-3FE479535A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8680" y="4532566"/>
            <a:ext cx="2332493" cy="206036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98A8371E-C662-4BC5-930B-1948F1083873}"/>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801964" y="2509979"/>
            <a:ext cx="1914193" cy="153135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C8273A3-6808-41BA-987B-A5EF1632CF61}"/>
              </a:ext>
            </a:extLst>
          </p:cNvPr>
          <p:cNvSpPr txBox="1"/>
          <p:nvPr/>
        </p:nvSpPr>
        <p:spPr>
          <a:xfrm>
            <a:off x="9880270" y="3994257"/>
            <a:ext cx="2413734" cy="461665"/>
          </a:xfrm>
          <a:prstGeom prst="rect">
            <a:avLst/>
          </a:prstGeom>
          <a:noFill/>
        </p:spPr>
        <p:txBody>
          <a:bodyPr wrap="square" rtlCol="0">
            <a:spAutoFit/>
          </a:bodyPr>
          <a:lstStyle/>
          <a:p>
            <a:pPr algn="ctr"/>
            <a:r>
              <a:rPr lang="ru-RU" sz="2400" b="1" dirty="0">
                <a:solidFill>
                  <a:schemeClr val="bg1"/>
                </a:solidFill>
              </a:rPr>
              <a:t>Ку-</a:t>
            </a:r>
            <a:r>
              <a:rPr lang="ru-RU" sz="2400" b="1" dirty="0" err="1">
                <a:solidFill>
                  <a:schemeClr val="bg1"/>
                </a:solidFill>
              </a:rPr>
              <a:t>клус</a:t>
            </a:r>
            <a:r>
              <a:rPr lang="ru-RU" sz="2400" b="1" dirty="0">
                <a:solidFill>
                  <a:schemeClr val="bg1"/>
                </a:solidFill>
              </a:rPr>
              <a:t>-клан</a:t>
            </a:r>
          </a:p>
        </p:txBody>
      </p:sp>
    </p:spTree>
    <p:extLst>
      <p:ext uri="{BB962C8B-B14F-4D97-AF65-F5344CB8AC3E}">
        <p14:creationId xmlns:p14="http://schemas.microsoft.com/office/powerpoint/2010/main" val="2298545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7667A9C5-DCD8-4021-B466-A86DD5EEE431}"/>
              </a:ext>
            </a:extLst>
          </p:cNvPr>
          <p:cNvPicPr>
            <a:picLocks noChangeAspect="1"/>
          </p:cNvPicPr>
          <p:nvPr/>
        </p:nvPicPr>
        <p:blipFill>
          <a:blip r:embed="rId2">
            <a:duotone>
              <a:schemeClr val="accent4">
                <a:shade val="45000"/>
                <a:satMod val="135000"/>
              </a:schemeClr>
              <a:prstClr val="white"/>
            </a:duotone>
          </a:blip>
          <a:stretch>
            <a:fillRect/>
          </a:stretch>
        </p:blipFill>
        <p:spPr>
          <a:xfrm>
            <a:off x="0" y="4762"/>
            <a:ext cx="12192000" cy="6848475"/>
          </a:xfrm>
          <a:prstGeom prst="rect">
            <a:avLst/>
          </a:prstGeom>
        </p:spPr>
      </p:pic>
      <p:sp>
        <p:nvSpPr>
          <p:cNvPr id="2" name="TextBox 1">
            <a:extLst>
              <a:ext uri="{FF2B5EF4-FFF2-40B4-BE49-F238E27FC236}">
                <a16:creationId xmlns:a16="http://schemas.microsoft.com/office/drawing/2014/main" id="{180C0733-5BD1-474E-B750-1D551C617E0E}"/>
              </a:ext>
            </a:extLst>
          </p:cNvPr>
          <p:cNvSpPr txBox="1"/>
          <p:nvPr/>
        </p:nvSpPr>
        <p:spPr>
          <a:xfrm>
            <a:off x="415636" y="380010"/>
            <a:ext cx="11067803" cy="1938992"/>
          </a:xfrm>
          <a:prstGeom prst="rect">
            <a:avLst/>
          </a:prstGeom>
          <a:noFill/>
        </p:spPr>
        <p:txBody>
          <a:bodyPr wrap="square" rtlCol="0">
            <a:spAutoFit/>
          </a:bodyPr>
          <a:lstStyle/>
          <a:p>
            <a:pPr algn="ctr"/>
            <a:r>
              <a:rPr lang="ru-RU" sz="4000" b="1" dirty="0"/>
              <a:t>Терроризм – это гибель людей.</a:t>
            </a:r>
          </a:p>
          <a:p>
            <a:pPr algn="ctr"/>
            <a:r>
              <a:rPr lang="ru-RU" sz="4000" b="1" dirty="0"/>
              <a:t>Терроризм – это разрушенные дома.</a:t>
            </a:r>
          </a:p>
          <a:p>
            <a:pPr algn="ctr"/>
            <a:r>
              <a:rPr lang="ru-RU" sz="4000" b="1" dirty="0"/>
              <a:t>Терроризм – это сломанные жизни.</a:t>
            </a:r>
          </a:p>
        </p:txBody>
      </p:sp>
      <p:pic>
        <p:nvPicPr>
          <p:cNvPr id="12290" name="Picture 2">
            <a:extLst>
              <a:ext uri="{FF2B5EF4-FFF2-40B4-BE49-F238E27FC236}">
                <a16:creationId xmlns:a16="http://schemas.microsoft.com/office/drawing/2014/main" id="{578F9989-57E5-497B-A41D-75A89F890F31}"/>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9827" t="23896" r="8744" b="5541"/>
          <a:stretch/>
        </p:blipFill>
        <p:spPr bwMode="auto">
          <a:xfrm>
            <a:off x="176170" y="2650913"/>
            <a:ext cx="3902403" cy="2891326"/>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a:extLst>
              <a:ext uri="{FF2B5EF4-FFF2-40B4-BE49-F238E27FC236}">
                <a16:creationId xmlns:a16="http://schemas.microsoft.com/office/drawing/2014/main" id="{231E5E97-654E-47E8-B498-68B5F5D4FCB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2294" name="Picture 6">
            <a:extLst>
              <a:ext uri="{FF2B5EF4-FFF2-40B4-BE49-F238E27FC236}">
                <a16:creationId xmlns:a16="http://schemas.microsoft.com/office/drawing/2014/main" id="{02953F4B-71C5-4C26-B28E-0FC4BEB3B1B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603284" y="3581400"/>
            <a:ext cx="3510145" cy="2547258"/>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a:extLst>
              <a:ext uri="{FF2B5EF4-FFF2-40B4-BE49-F238E27FC236}">
                <a16:creationId xmlns:a16="http://schemas.microsoft.com/office/drawing/2014/main" id="{DF291A7E-62D5-42D9-8756-C4AA0347A9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95024" y="2650913"/>
            <a:ext cx="2612574" cy="3916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813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7667A9C5-DCD8-4021-B466-A86DD5EEE431}"/>
              </a:ext>
            </a:extLst>
          </p:cNvPr>
          <p:cNvPicPr>
            <a:picLocks noChangeAspect="1"/>
          </p:cNvPicPr>
          <p:nvPr/>
        </p:nvPicPr>
        <p:blipFill>
          <a:blip r:embed="rId2">
            <a:duotone>
              <a:schemeClr val="accent4">
                <a:shade val="45000"/>
                <a:satMod val="135000"/>
              </a:schemeClr>
              <a:prstClr val="white"/>
            </a:duotone>
          </a:blip>
          <a:stretch>
            <a:fillRect/>
          </a:stretch>
        </p:blipFill>
        <p:spPr>
          <a:xfrm>
            <a:off x="0" y="4762"/>
            <a:ext cx="12192000" cy="6848475"/>
          </a:xfrm>
          <a:prstGeom prst="rect">
            <a:avLst/>
          </a:prstGeom>
        </p:spPr>
      </p:pic>
      <p:sp>
        <p:nvSpPr>
          <p:cNvPr id="2" name="TextBox 1">
            <a:extLst>
              <a:ext uri="{FF2B5EF4-FFF2-40B4-BE49-F238E27FC236}">
                <a16:creationId xmlns:a16="http://schemas.microsoft.com/office/drawing/2014/main" id="{F30F30E8-EE7B-4830-A894-FE3F5B412779}"/>
              </a:ext>
            </a:extLst>
          </p:cNvPr>
          <p:cNvSpPr txBox="1"/>
          <p:nvPr/>
        </p:nvSpPr>
        <p:spPr>
          <a:xfrm>
            <a:off x="261257" y="258900"/>
            <a:ext cx="11625943" cy="3785652"/>
          </a:xfrm>
          <a:prstGeom prst="rect">
            <a:avLst/>
          </a:prstGeom>
          <a:noFill/>
        </p:spPr>
        <p:txBody>
          <a:bodyPr wrap="square" rtlCol="0">
            <a:spAutoFit/>
          </a:bodyPr>
          <a:lstStyle/>
          <a:p>
            <a:pPr algn="ctr"/>
            <a:r>
              <a:rPr lang="ru-RU" sz="2400" b="1" dirty="0"/>
              <a:t>В России наказание за </a:t>
            </a:r>
            <a:r>
              <a:rPr lang="ru-RU" sz="2400" b="1" u="sng" dirty="0"/>
              <a:t>экстремизм</a:t>
            </a:r>
            <a:r>
              <a:rPr lang="ru-RU" sz="2400" b="1" dirty="0"/>
              <a:t>: штрафы (от 300 тысяч до 1 миллиона рублей, заключение в тюрьму (срок от 2 лет до пожизненного).</a:t>
            </a:r>
          </a:p>
          <a:p>
            <a:pPr algn="ctr"/>
            <a:r>
              <a:rPr lang="ru-RU" sz="2400" b="1" dirty="0"/>
              <a:t>Наказание за </a:t>
            </a:r>
            <a:r>
              <a:rPr lang="ru-RU" sz="2400" b="1" u="sng" dirty="0"/>
              <a:t>терроризм</a:t>
            </a:r>
            <a:r>
              <a:rPr lang="ru-RU" sz="2400" b="1" dirty="0"/>
              <a:t> – заключение в тюрьму (срок: от 10 до пожизненного).</a:t>
            </a:r>
          </a:p>
          <a:p>
            <a:pPr algn="ctr"/>
            <a:r>
              <a:rPr lang="en-US" sz="2000" b="1" dirty="0"/>
              <a:t>In Russia, the punishment for extremism is: fines (from 300 thousand to 1 million rubles, imprisonment (from 2 years to life).</a:t>
            </a:r>
          </a:p>
          <a:p>
            <a:pPr algn="ctr"/>
            <a:r>
              <a:rPr lang="en-US" sz="2000" b="1" dirty="0"/>
              <a:t>The penalty for terrorism is imprisonment (term: from 10 to life).</a:t>
            </a:r>
            <a:endParaRPr lang="ru-RU" sz="2000" b="1" dirty="0"/>
          </a:p>
          <a:p>
            <a:pPr algn="ctr"/>
            <a:r>
              <a:rPr lang="fr-FR" sz="2000" b="1" dirty="0"/>
              <a:t>En Russie, les sanctions pour extrémisme sont les suivantes : amendes (de 300 000 à 1 million de roubles), emprisonnement (de 2 ans à perpétuité).</a:t>
            </a:r>
          </a:p>
          <a:p>
            <a:pPr algn="ctr"/>
            <a:r>
              <a:rPr lang="fr-FR" sz="2000" b="1" dirty="0"/>
              <a:t>La peine pour terrorisme est l'emprisonnement (durée : de 10 ans à perpétuité).</a:t>
            </a:r>
            <a:endParaRPr lang="ru-RU" sz="2000" b="1" dirty="0"/>
          </a:p>
          <a:p>
            <a:pPr algn="ctr"/>
            <a:r>
              <a:rPr lang="ar-SY" sz="2400" b="1" dirty="0"/>
              <a:t>في روسيا، عقوبة التطرف هي: الغرامات (من 300 ألف إلى 1 مليون روبل، السجن (من سنتين إلى الحياة).</a:t>
            </a:r>
          </a:p>
          <a:p>
            <a:pPr algn="ctr"/>
            <a:r>
              <a:rPr lang="ar-SY" sz="2400" b="1" dirty="0"/>
              <a:t>وعقوبة الإرهاب هي السجن (المدة: من 10 إلى المؤبد).</a:t>
            </a:r>
            <a:endParaRPr lang="ru-RU" sz="3200" b="1" dirty="0"/>
          </a:p>
        </p:txBody>
      </p:sp>
      <p:pic>
        <p:nvPicPr>
          <p:cNvPr id="14338" name="Picture 2">
            <a:extLst>
              <a:ext uri="{FF2B5EF4-FFF2-40B4-BE49-F238E27FC236}">
                <a16:creationId xmlns:a16="http://schemas.microsoft.com/office/drawing/2014/main" id="{A2120807-4405-48C5-A2FF-EAB2F212B6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1985" y="4367934"/>
            <a:ext cx="3348841" cy="2231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996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5E29813-E7E2-47EB-AAF6-98E390915358}"/>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DEDBE95-C798-4B54-9684-A24AE120750E}"/>
              </a:ext>
            </a:extLst>
          </p:cNvPr>
          <p:cNvSpPr txBox="1"/>
          <p:nvPr/>
        </p:nvSpPr>
        <p:spPr>
          <a:xfrm>
            <a:off x="294904" y="273133"/>
            <a:ext cx="11602192" cy="4154984"/>
          </a:xfrm>
          <a:prstGeom prst="rect">
            <a:avLst/>
          </a:prstGeom>
          <a:noFill/>
        </p:spPr>
        <p:txBody>
          <a:bodyPr wrap="square" rtlCol="0">
            <a:spAutoFit/>
          </a:bodyPr>
          <a:lstStyle/>
          <a:p>
            <a:pPr algn="just"/>
            <a:r>
              <a:rPr lang="ru-RU" sz="2400" b="1" dirty="0"/>
              <a:t>Террористы – это не только люди с оружием, это ещё и серьёзные, опытные, образованные организаторы и пропагандисты, которые используют новые информационные технологии и психологические методы.</a:t>
            </a:r>
          </a:p>
          <a:p>
            <a:pPr algn="just"/>
            <a:r>
              <a:rPr lang="en-US" sz="2400" b="1" dirty="0"/>
              <a:t>Terrorists are not only people with weapons, they are also serious, experienced, educated organizers and propagandists who use new information technologies and psychological methods.</a:t>
            </a:r>
            <a:endParaRPr lang="ru-RU" sz="2400" b="1" dirty="0"/>
          </a:p>
          <a:p>
            <a:pPr algn="just"/>
            <a:r>
              <a:rPr lang="fr-FR" sz="2400" b="1" dirty="0"/>
              <a:t>Les terroristes ne sont pas seulement des personnes armées, ce sont aussi des organisateurs et des propagandistes sérieux, expérimentés et instruits qui utilisent les nouvelles technologies de l’information et les méthodes psychologiques.</a:t>
            </a:r>
            <a:endParaRPr lang="ru-RU" sz="2400" b="1" dirty="0"/>
          </a:p>
          <a:p>
            <a:pPr algn="just"/>
            <a:r>
              <a:rPr lang="ar-SY" sz="2400" b="1" dirty="0"/>
              <a:t>الإرهابيون ليسوا مجرد أشخاص يحملون أسلحة، بل هم أيضًا منظمون ودعاويون جادون وذوو خبرة ومتعلمون يستخدمون تقنيات المعلومات الجديدة والأساليب النفسية.</a:t>
            </a:r>
            <a:endParaRPr lang="ru-RU" sz="2400" b="1" dirty="0"/>
          </a:p>
        </p:txBody>
      </p:sp>
      <p:pic>
        <p:nvPicPr>
          <p:cNvPr id="4" name="Рисунок 3">
            <a:extLst>
              <a:ext uri="{FF2B5EF4-FFF2-40B4-BE49-F238E27FC236}">
                <a16:creationId xmlns:a16="http://schemas.microsoft.com/office/drawing/2014/main" id="{4F266C2E-6C12-4F41-BEC6-EBF42200F4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7030" y="4332969"/>
            <a:ext cx="3272656" cy="2251898"/>
          </a:xfrm>
          <a:prstGeom prst="rect">
            <a:avLst/>
          </a:prstGeom>
        </p:spPr>
      </p:pic>
    </p:spTree>
    <p:extLst>
      <p:ext uri="{BB962C8B-B14F-4D97-AF65-F5344CB8AC3E}">
        <p14:creationId xmlns:p14="http://schemas.microsoft.com/office/powerpoint/2010/main" val="21196584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5E29813-E7E2-47EB-AAF6-98E390915358}"/>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B7E971C-DE9A-45E1-AA3F-DE92AB6DA0C7}"/>
              </a:ext>
            </a:extLst>
          </p:cNvPr>
          <p:cNvSpPr txBox="1"/>
          <p:nvPr/>
        </p:nvSpPr>
        <p:spPr>
          <a:xfrm>
            <a:off x="779813" y="225631"/>
            <a:ext cx="10604665" cy="1446550"/>
          </a:xfrm>
          <a:prstGeom prst="rect">
            <a:avLst/>
          </a:prstGeom>
          <a:noFill/>
        </p:spPr>
        <p:txBody>
          <a:bodyPr wrap="square" rtlCol="0">
            <a:spAutoFit/>
          </a:bodyPr>
          <a:lstStyle/>
          <a:p>
            <a:pPr algn="ctr"/>
            <a:r>
              <a:rPr lang="ru-RU" sz="4400" b="1" dirty="0">
                <a:solidFill>
                  <a:schemeClr val="bg1"/>
                </a:solidFill>
              </a:rPr>
              <a:t>СРЕДСТВА. КОТОРЫЕ ИСПОЛЬЗУЮТ ТЕРРОРИСТЫ ДЛЯ ВЕРБОВКИ</a:t>
            </a:r>
          </a:p>
        </p:txBody>
      </p:sp>
      <p:sp>
        <p:nvSpPr>
          <p:cNvPr id="3" name="TextBox 2">
            <a:extLst>
              <a:ext uri="{FF2B5EF4-FFF2-40B4-BE49-F238E27FC236}">
                <a16:creationId xmlns:a16="http://schemas.microsoft.com/office/drawing/2014/main" id="{B2567CCD-A563-4FAE-A019-C06155751135}"/>
              </a:ext>
            </a:extLst>
          </p:cNvPr>
          <p:cNvSpPr txBox="1"/>
          <p:nvPr/>
        </p:nvSpPr>
        <p:spPr>
          <a:xfrm>
            <a:off x="613558" y="2941651"/>
            <a:ext cx="2580904" cy="1323439"/>
          </a:xfrm>
          <a:prstGeom prst="rect">
            <a:avLst/>
          </a:prstGeom>
          <a:noFill/>
        </p:spPr>
        <p:txBody>
          <a:bodyPr wrap="square" rtlCol="0">
            <a:spAutoFit/>
          </a:bodyPr>
          <a:lstStyle/>
          <a:p>
            <a:pPr algn="ctr"/>
            <a:r>
              <a:rPr lang="ru-RU" sz="4000" b="1" dirty="0">
                <a:solidFill>
                  <a:schemeClr val="bg1"/>
                </a:solidFill>
              </a:rPr>
              <a:t>КНИГИ И</a:t>
            </a:r>
          </a:p>
          <a:p>
            <a:pPr algn="ctr"/>
            <a:r>
              <a:rPr lang="ru-RU" sz="4000" b="1" dirty="0">
                <a:solidFill>
                  <a:schemeClr val="bg1"/>
                </a:solidFill>
              </a:rPr>
              <a:t>ЖУРНАЛЫ</a:t>
            </a:r>
          </a:p>
        </p:txBody>
      </p:sp>
      <p:sp>
        <p:nvSpPr>
          <p:cNvPr id="4" name="TextBox 3">
            <a:extLst>
              <a:ext uri="{FF2B5EF4-FFF2-40B4-BE49-F238E27FC236}">
                <a16:creationId xmlns:a16="http://schemas.microsoft.com/office/drawing/2014/main" id="{BBBEBEE2-F6CC-4184-9156-DBA57F3C1804}"/>
              </a:ext>
            </a:extLst>
          </p:cNvPr>
          <p:cNvSpPr txBox="1"/>
          <p:nvPr/>
        </p:nvSpPr>
        <p:spPr>
          <a:xfrm>
            <a:off x="3990109" y="4265090"/>
            <a:ext cx="3811979" cy="1446550"/>
          </a:xfrm>
          <a:prstGeom prst="rect">
            <a:avLst/>
          </a:prstGeom>
          <a:noFill/>
        </p:spPr>
        <p:txBody>
          <a:bodyPr wrap="square" rtlCol="0">
            <a:spAutoFit/>
          </a:bodyPr>
          <a:lstStyle/>
          <a:p>
            <a:pPr algn="ctr"/>
            <a:r>
              <a:rPr lang="ru-RU" sz="4400" b="1" dirty="0">
                <a:solidFill>
                  <a:schemeClr val="bg1"/>
                </a:solidFill>
              </a:rPr>
              <a:t>ВИДЕО И</a:t>
            </a:r>
          </a:p>
          <a:p>
            <a:pPr algn="ctr"/>
            <a:r>
              <a:rPr lang="ru-RU" sz="4400" b="1" dirty="0">
                <a:solidFill>
                  <a:schemeClr val="bg1"/>
                </a:solidFill>
              </a:rPr>
              <a:t>ФИЛЬМЫ</a:t>
            </a:r>
          </a:p>
        </p:txBody>
      </p:sp>
      <p:sp>
        <p:nvSpPr>
          <p:cNvPr id="5" name="TextBox 4">
            <a:extLst>
              <a:ext uri="{FF2B5EF4-FFF2-40B4-BE49-F238E27FC236}">
                <a16:creationId xmlns:a16="http://schemas.microsoft.com/office/drawing/2014/main" id="{A0448344-6ADF-4D8C-821A-05AC8CBE0AC3}"/>
              </a:ext>
            </a:extLst>
          </p:cNvPr>
          <p:cNvSpPr txBox="1"/>
          <p:nvPr/>
        </p:nvSpPr>
        <p:spPr>
          <a:xfrm>
            <a:off x="7410203" y="3099333"/>
            <a:ext cx="4595750" cy="2123658"/>
          </a:xfrm>
          <a:prstGeom prst="rect">
            <a:avLst/>
          </a:prstGeom>
          <a:noFill/>
        </p:spPr>
        <p:txBody>
          <a:bodyPr wrap="square" rtlCol="0">
            <a:spAutoFit/>
          </a:bodyPr>
          <a:lstStyle/>
          <a:p>
            <a:pPr algn="ctr"/>
            <a:r>
              <a:rPr lang="ru-RU" sz="4400" b="1" dirty="0">
                <a:solidFill>
                  <a:schemeClr val="bg1"/>
                </a:solidFill>
              </a:rPr>
              <a:t>ИНТЕРНЕТ</a:t>
            </a:r>
          </a:p>
          <a:p>
            <a:pPr algn="ctr"/>
            <a:r>
              <a:rPr lang="ru-RU" sz="4400" b="1" dirty="0">
                <a:solidFill>
                  <a:schemeClr val="bg1"/>
                </a:solidFill>
              </a:rPr>
              <a:t>СОЦИАЛЬНЫЕ СЕТИ</a:t>
            </a:r>
          </a:p>
        </p:txBody>
      </p:sp>
      <p:cxnSp>
        <p:nvCxnSpPr>
          <p:cNvPr id="7" name="Прямая со стрелкой 6">
            <a:extLst>
              <a:ext uri="{FF2B5EF4-FFF2-40B4-BE49-F238E27FC236}">
                <a16:creationId xmlns:a16="http://schemas.microsoft.com/office/drawing/2014/main" id="{7C1CE1C7-3E6D-484D-A1E8-78AEA0025C8D}"/>
              </a:ext>
            </a:extLst>
          </p:cNvPr>
          <p:cNvCxnSpPr>
            <a:cxnSpLocks/>
          </p:cNvCxnSpPr>
          <p:nvPr/>
        </p:nvCxnSpPr>
        <p:spPr>
          <a:xfrm flipH="1">
            <a:off x="3016333" y="1659842"/>
            <a:ext cx="3218211" cy="1107109"/>
          </a:xfrm>
          <a:prstGeom prst="straightConnector1">
            <a:avLst/>
          </a:prstGeom>
          <a:ln w="1206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a:extLst>
              <a:ext uri="{FF2B5EF4-FFF2-40B4-BE49-F238E27FC236}">
                <a16:creationId xmlns:a16="http://schemas.microsoft.com/office/drawing/2014/main" id="{D2DED8F9-3D4A-4484-9B7E-DE8DABC529EB}"/>
              </a:ext>
            </a:extLst>
          </p:cNvPr>
          <p:cNvCxnSpPr>
            <a:cxnSpLocks/>
          </p:cNvCxnSpPr>
          <p:nvPr/>
        </p:nvCxnSpPr>
        <p:spPr>
          <a:xfrm>
            <a:off x="6234545" y="1659842"/>
            <a:ext cx="1" cy="2376579"/>
          </a:xfrm>
          <a:prstGeom prst="straightConnector1">
            <a:avLst/>
          </a:prstGeom>
          <a:ln w="1206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a:extLst>
              <a:ext uri="{FF2B5EF4-FFF2-40B4-BE49-F238E27FC236}">
                <a16:creationId xmlns:a16="http://schemas.microsoft.com/office/drawing/2014/main" id="{8AFCEB31-F4B9-4333-8BFA-24F68A798CA4}"/>
              </a:ext>
            </a:extLst>
          </p:cNvPr>
          <p:cNvCxnSpPr>
            <a:cxnSpLocks/>
          </p:cNvCxnSpPr>
          <p:nvPr/>
        </p:nvCxnSpPr>
        <p:spPr>
          <a:xfrm>
            <a:off x="6234545" y="1659842"/>
            <a:ext cx="3313216" cy="1335778"/>
          </a:xfrm>
          <a:prstGeom prst="straightConnector1">
            <a:avLst/>
          </a:prstGeom>
          <a:ln w="1206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147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5E29813-E7E2-47EB-AAF6-98E390915358}"/>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a:extLst>
              <a:ext uri="{FF2B5EF4-FFF2-40B4-BE49-F238E27FC236}">
                <a16:creationId xmlns:a16="http://schemas.microsoft.com/office/drawing/2014/main" id="{A9930248-612E-44CA-B894-6FC77602B4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7580" y="4881402"/>
            <a:ext cx="2473761" cy="1857845"/>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a:extLst>
              <a:ext uri="{FF2B5EF4-FFF2-40B4-BE49-F238E27FC236}">
                <a16:creationId xmlns:a16="http://schemas.microsoft.com/office/drawing/2014/main" id="{31E3C4B7-A4A6-44BA-9320-9AD474D39364}"/>
              </a:ext>
            </a:extLst>
          </p:cNvPr>
          <p:cNvPicPr>
            <a:picLocks noChangeAspect="1"/>
          </p:cNvPicPr>
          <p:nvPr/>
        </p:nvPicPr>
        <p:blipFill>
          <a:blip r:embed="rId4"/>
          <a:stretch>
            <a:fillRect/>
          </a:stretch>
        </p:blipFill>
        <p:spPr>
          <a:xfrm>
            <a:off x="6963487" y="4867452"/>
            <a:ext cx="3938061" cy="1871795"/>
          </a:xfrm>
          <a:prstGeom prst="rect">
            <a:avLst/>
          </a:prstGeom>
        </p:spPr>
      </p:pic>
      <p:sp>
        <p:nvSpPr>
          <p:cNvPr id="4" name="TextBox 3">
            <a:extLst>
              <a:ext uri="{FF2B5EF4-FFF2-40B4-BE49-F238E27FC236}">
                <a16:creationId xmlns:a16="http://schemas.microsoft.com/office/drawing/2014/main" id="{366EE10C-C081-4BAC-862B-95C528C99667}"/>
              </a:ext>
            </a:extLst>
          </p:cNvPr>
          <p:cNvSpPr txBox="1"/>
          <p:nvPr/>
        </p:nvSpPr>
        <p:spPr>
          <a:xfrm>
            <a:off x="170213" y="118753"/>
            <a:ext cx="11851574" cy="4708981"/>
          </a:xfrm>
          <a:prstGeom prst="rect">
            <a:avLst/>
          </a:prstGeom>
          <a:noFill/>
        </p:spPr>
        <p:txBody>
          <a:bodyPr wrap="square" rtlCol="0">
            <a:spAutoFit/>
          </a:bodyPr>
          <a:lstStyle/>
          <a:p>
            <a:pPr algn="just"/>
            <a:r>
              <a:rPr lang="ru-RU" sz="2000" b="1" dirty="0"/>
              <a:t>Террористические и экстремистские организации делают видеоролики и фильмы, издают книги и журналы на разных языках. В них они пропагандируют свои идеи, создают романтические образы террористов (например, бойцов-джихадистов), отрицают ценности других культур. Эти материалы распространяют через сеть Интернет по всему миру. </a:t>
            </a:r>
          </a:p>
          <a:p>
            <a:pPr algn="just"/>
            <a:r>
              <a:rPr lang="en-US" sz="2000" b="1" dirty="0"/>
              <a:t>Terrorist and extremist organizations make videos and films, publish books and magazines in different languages. In them they promote their ideas, create romantic images of terrorists (for example, jihadist fighters), and deny the values of other cultures. These materials are distributed via the Internet throughout the world.</a:t>
            </a:r>
            <a:endParaRPr lang="ru-RU" sz="2000" b="1" dirty="0"/>
          </a:p>
          <a:p>
            <a:pPr algn="just"/>
            <a:r>
              <a:rPr lang="fr-FR" sz="2000" b="1" dirty="0"/>
              <a:t>Les organisations terroristes et extrémistes réalisent des vidéos et des films, publient des livres et des magazines dans différentes langues. Ils y promeuvent leurs idées, créent des images romantiques de terroristes (par exemple, des combattants djihadistes) et nient les valeurs des autres cultures. Ces documents sont distribués via Internet dans le monde entier.</a:t>
            </a:r>
            <a:endParaRPr lang="ru-RU" sz="2000" b="1" dirty="0"/>
          </a:p>
          <a:p>
            <a:pPr algn="just"/>
            <a:r>
              <a:rPr lang="ar-SY" sz="2000" b="1" dirty="0"/>
              <a:t>تقوم التنظيمات الإرهابية والمتطرفة بإنتاج مقاطع فيديو وأفلام ونشر كتب ومجلات بلغات مختلفة. إنهم يروجون لأفكارهم، ويخلقون صورًا رومانسية للإرهابيين (على سبيل المثال، المقاتلون الجهاديون)، وينكرون قيم الثقافات الأخرى. ويتم توزيع هذه المواد عبر الإنترنت في جميع أنحاء العالم.</a:t>
            </a:r>
            <a:endParaRPr lang="ru-RU" sz="2000" b="1" dirty="0"/>
          </a:p>
        </p:txBody>
      </p:sp>
    </p:spTree>
    <p:extLst>
      <p:ext uri="{BB962C8B-B14F-4D97-AF65-F5344CB8AC3E}">
        <p14:creationId xmlns:p14="http://schemas.microsoft.com/office/powerpoint/2010/main" val="3554570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5E29813-E7E2-47EB-AAF6-98E390915358}"/>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34A7D31-F83A-4ED0-A38D-180B99ECF1D2}"/>
              </a:ext>
            </a:extLst>
          </p:cNvPr>
          <p:cNvSpPr txBox="1"/>
          <p:nvPr/>
        </p:nvSpPr>
        <p:spPr>
          <a:xfrm>
            <a:off x="285008" y="284625"/>
            <a:ext cx="11625943" cy="4493538"/>
          </a:xfrm>
          <a:prstGeom prst="rect">
            <a:avLst/>
          </a:prstGeom>
          <a:noFill/>
        </p:spPr>
        <p:txBody>
          <a:bodyPr wrap="square" rtlCol="0">
            <a:spAutoFit/>
          </a:bodyPr>
          <a:lstStyle/>
          <a:p>
            <a:pPr algn="just"/>
            <a:r>
              <a:rPr lang="ru-RU" sz="2200" b="1" dirty="0">
                <a:solidFill>
                  <a:schemeClr val="bg1"/>
                </a:solidFill>
              </a:rPr>
              <a:t>	</a:t>
            </a:r>
            <a:r>
              <a:rPr lang="ru-RU" sz="2200" b="1" dirty="0"/>
              <a:t>Важнейший канал информационного воздействия - это сеть интернет. Видео хостинг </a:t>
            </a:r>
            <a:r>
              <a:rPr lang="ru-RU" sz="2200" b="1" dirty="0" err="1"/>
              <a:t>YouTube</a:t>
            </a:r>
            <a:r>
              <a:rPr lang="ru-RU" sz="2200" b="1" dirty="0"/>
              <a:t> - платформа для распространения фильмов и видеороликов по всему миру. В </a:t>
            </a:r>
            <a:r>
              <a:rPr lang="en-US" sz="2200" b="1" dirty="0"/>
              <a:t>Facebook, Twitter, Instagram </a:t>
            </a:r>
            <a:r>
              <a:rPr lang="ru-RU" sz="2200" b="1" dirty="0"/>
              <a:t>ведется постоянная агитационная деятельность, поиск и психологическая обработка людей. </a:t>
            </a:r>
          </a:p>
          <a:p>
            <a:pPr algn="just"/>
            <a:r>
              <a:rPr lang="ru-RU" sz="2200" b="1" dirty="0"/>
              <a:t>	</a:t>
            </a:r>
            <a:r>
              <a:rPr lang="en-US" sz="2200" b="1" dirty="0"/>
              <a:t>The most important channel of information influence is the Internet. Video hosting YouTube is a platform for distributing films and videos around the world. On Facebook, Twitter, Instagram there is constant campaigning, searching and psychological processing of people.</a:t>
            </a:r>
            <a:endParaRPr lang="ru-RU" sz="2200" b="1" dirty="0"/>
          </a:p>
          <a:p>
            <a:pPr algn="just"/>
            <a:r>
              <a:rPr lang="ru-RU" sz="2200" b="1" dirty="0"/>
              <a:t>	</a:t>
            </a:r>
            <a:r>
              <a:rPr lang="fr-FR" sz="2200" b="1" dirty="0"/>
              <a:t>Le canal d’influence de l’information le plus important est Internet. Hébergement vidéo YouTube est une plateforme de diffusion de films et de vidéos dans le monde entier. Sur Facebook, Twitter, Instagram, il y a une campagne, une recherche et un traitement psychologique constants des personnes.</a:t>
            </a:r>
            <a:endParaRPr lang="ru-RU" sz="2200" b="1" dirty="0"/>
          </a:p>
          <a:p>
            <a:pPr algn="just"/>
            <a:r>
              <a:rPr lang="ar-SY" sz="2200" b="1" dirty="0"/>
              <a:t>أهم قناة لتأثير المعلومات هي الإنترنت. استضافة الفيديو على </a:t>
            </a:r>
            <a:r>
              <a:rPr lang="en-US" sz="2200" b="1" dirty="0"/>
              <a:t>YouTube </a:t>
            </a:r>
            <a:r>
              <a:rPr lang="ar-SY" sz="2200" b="1" dirty="0"/>
              <a:t>هي منصة لتوزيع الأفلام ومقاطع الفيديو حول العالم. هناك حملات مستمرة وبحث ومعالجة نفسية للأشخاص على </a:t>
            </a:r>
            <a:r>
              <a:rPr lang="en-US" sz="2200" b="1" dirty="0"/>
              <a:t>Facebook </a:t>
            </a:r>
            <a:r>
              <a:rPr lang="ar-SY" sz="2200" b="1" dirty="0"/>
              <a:t>و</a:t>
            </a:r>
            <a:r>
              <a:rPr lang="en-US" sz="2200" b="1" dirty="0"/>
              <a:t>Twitter </a:t>
            </a:r>
            <a:r>
              <a:rPr lang="ar-SY" sz="2200" b="1" dirty="0"/>
              <a:t>و</a:t>
            </a:r>
            <a:r>
              <a:rPr lang="en-US" sz="2200" b="1" dirty="0"/>
              <a:t>Instagram.</a:t>
            </a:r>
            <a:endParaRPr lang="ru-RU" sz="2200" b="1" dirty="0"/>
          </a:p>
        </p:txBody>
      </p:sp>
      <p:pic>
        <p:nvPicPr>
          <p:cNvPr id="4" name="Picture 2">
            <a:extLst>
              <a:ext uri="{FF2B5EF4-FFF2-40B4-BE49-F238E27FC236}">
                <a16:creationId xmlns:a16="http://schemas.microsoft.com/office/drawing/2014/main" id="{095F57A8-ACAB-4823-9866-77961284D9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3044" y="4778163"/>
            <a:ext cx="3744687" cy="2105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739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5E29813-E7E2-47EB-AAF6-98E390915358}"/>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F015F81-323D-4D1B-9046-A5EC86C7EA97}"/>
              </a:ext>
            </a:extLst>
          </p:cNvPr>
          <p:cNvSpPr txBox="1"/>
          <p:nvPr/>
        </p:nvSpPr>
        <p:spPr>
          <a:xfrm>
            <a:off x="451262" y="285007"/>
            <a:ext cx="11281559" cy="5078313"/>
          </a:xfrm>
          <a:prstGeom prst="rect">
            <a:avLst/>
          </a:prstGeom>
          <a:noFill/>
        </p:spPr>
        <p:txBody>
          <a:bodyPr wrap="square" rtlCol="0">
            <a:spAutoFit/>
          </a:bodyPr>
          <a:lstStyle/>
          <a:p>
            <a:pPr algn="ctr"/>
            <a:r>
              <a:rPr lang="ru-RU" sz="2800" b="1" dirty="0"/>
              <a:t>Кого ищут террористы-вербовщики в интернете?</a:t>
            </a:r>
          </a:p>
          <a:p>
            <a:pPr algn="ctr"/>
            <a:r>
              <a:rPr lang="en-US" sz="2800" b="1" dirty="0"/>
              <a:t>Whom do terrorist recruiters look for on the Internet?</a:t>
            </a:r>
            <a:endParaRPr lang="ru-RU" sz="2800" b="1" dirty="0"/>
          </a:p>
          <a:p>
            <a:pPr algn="ctr"/>
            <a:r>
              <a:rPr lang="ar-SY" sz="2800" b="1" dirty="0"/>
              <a:t>من الذي يبحث عنه القائمون على تجنيد الإرهابيين على الإنترنت؟</a:t>
            </a:r>
            <a:endParaRPr lang="ru-RU" sz="2800" b="1" dirty="0"/>
          </a:p>
          <a:p>
            <a:pPr marL="742950" indent="-742950" algn="just">
              <a:buAutoNum type="arabicPeriod"/>
            </a:pPr>
            <a:r>
              <a:rPr lang="ru-RU" sz="2400" b="1" dirty="0"/>
              <a:t>Молодые люди: мужчины и женщины от 17 до 40 лет. (</a:t>
            </a:r>
            <a:r>
              <a:rPr lang="en-US" sz="2400" b="1" dirty="0"/>
              <a:t>Young people: men and women from 17 to 40 years old.</a:t>
            </a:r>
            <a:r>
              <a:rPr lang="ru-RU" sz="2400" b="1" dirty="0"/>
              <a:t> </a:t>
            </a:r>
            <a:r>
              <a:rPr lang="ar-SY" sz="2400" b="1" dirty="0"/>
              <a:t>الشباب: الرجال والنساء من عمر 17 إلى 40 سنة.</a:t>
            </a:r>
            <a:r>
              <a:rPr lang="ru-RU" sz="2400" b="1" dirty="0"/>
              <a:t> )</a:t>
            </a:r>
          </a:p>
          <a:p>
            <a:pPr marL="742950" indent="-742950" algn="just">
              <a:buAutoNum type="arabicPeriod"/>
            </a:pPr>
            <a:r>
              <a:rPr lang="ru-RU" sz="2400" b="1" dirty="0"/>
              <a:t>Военные специалисты. (</a:t>
            </a:r>
            <a:r>
              <a:rPr lang="en-US" sz="2400" b="1" dirty="0"/>
              <a:t>Military specialists.</a:t>
            </a:r>
            <a:r>
              <a:rPr lang="ru-RU" sz="2400" b="1" dirty="0"/>
              <a:t> </a:t>
            </a:r>
            <a:r>
              <a:rPr lang="ar-SY" sz="2400" b="1" dirty="0"/>
              <a:t>المتخصصين العسكريين.</a:t>
            </a:r>
            <a:r>
              <a:rPr lang="ru-RU" sz="2400" b="1" dirty="0"/>
              <a:t> )</a:t>
            </a:r>
          </a:p>
          <a:p>
            <a:pPr marL="742950" indent="-742950" algn="just">
              <a:buAutoNum type="arabicPeriod"/>
            </a:pPr>
            <a:r>
              <a:rPr lang="ru-RU" sz="2400" b="1" dirty="0"/>
              <a:t>Люди, которые знают несколько языков, переводчики. (</a:t>
            </a:r>
            <a:r>
              <a:rPr lang="en-US" sz="2400" b="1" dirty="0"/>
              <a:t>People who know several languages, translators.</a:t>
            </a:r>
            <a:r>
              <a:rPr lang="ru-RU" sz="2400" b="1" dirty="0"/>
              <a:t> </a:t>
            </a:r>
            <a:r>
              <a:rPr lang="ar-SY" sz="2400" b="1" dirty="0"/>
              <a:t>الأشخاص الذين يعرفون عدة لغات، المترجمين.</a:t>
            </a:r>
            <a:r>
              <a:rPr lang="ru-RU" sz="2400" b="1" dirty="0"/>
              <a:t>)</a:t>
            </a:r>
          </a:p>
          <a:p>
            <a:pPr marL="742950" indent="-742950" algn="just">
              <a:buAutoNum type="arabicPeriod"/>
            </a:pPr>
            <a:r>
              <a:rPr lang="en-US" sz="2400" b="1" dirty="0"/>
              <a:t>IT-</a:t>
            </a:r>
            <a:r>
              <a:rPr lang="ru-RU" sz="2400" b="1" dirty="0"/>
              <a:t>специалисты. (</a:t>
            </a:r>
            <a:r>
              <a:rPr lang="en-US" sz="2400" b="1" dirty="0"/>
              <a:t>IT specialists</a:t>
            </a:r>
            <a:r>
              <a:rPr lang="ru-RU" sz="2400" b="1" dirty="0"/>
              <a:t>. </a:t>
            </a:r>
            <a:r>
              <a:rPr lang="ar-SY" sz="2400" b="1" dirty="0"/>
              <a:t>متخصصون في تكنولوجيا المعلومات</a:t>
            </a:r>
            <a:r>
              <a:rPr lang="ru-RU" sz="2400" b="1" dirty="0"/>
              <a:t>)</a:t>
            </a:r>
          </a:p>
          <a:p>
            <a:pPr algn="just"/>
            <a:endParaRPr lang="ru-RU" sz="2400" b="1" dirty="0"/>
          </a:p>
          <a:p>
            <a:pPr algn="just"/>
            <a:r>
              <a:rPr lang="ru-RU" sz="2400" b="1" dirty="0"/>
              <a:t>          Особая группа риска – молодые мусульмане.</a:t>
            </a:r>
          </a:p>
          <a:p>
            <a:pPr algn="just"/>
            <a:r>
              <a:rPr lang="ru-RU" sz="2400" b="1" dirty="0"/>
              <a:t>           </a:t>
            </a:r>
            <a:r>
              <a:rPr lang="en-US" sz="2400" b="1" dirty="0"/>
              <a:t>Young Muslims are a special risk group</a:t>
            </a:r>
            <a:r>
              <a:rPr lang="ru-RU" sz="2400" b="1" dirty="0"/>
              <a:t>.</a:t>
            </a:r>
          </a:p>
          <a:p>
            <a:pPr algn="just"/>
            <a:r>
              <a:rPr lang="ru-RU" sz="2400" b="1" dirty="0"/>
              <a:t>           </a:t>
            </a:r>
            <a:r>
              <a:rPr lang="ar-SY" sz="2400" b="1" dirty="0"/>
              <a:t>الشباب المسلمون هم مجموعة معرضة للخطر بشكل خاص</a:t>
            </a:r>
            <a:endParaRPr lang="ru-RU" sz="3600" b="1" dirty="0"/>
          </a:p>
        </p:txBody>
      </p:sp>
      <p:pic>
        <p:nvPicPr>
          <p:cNvPr id="9220" name="Picture 4">
            <a:extLst>
              <a:ext uri="{FF2B5EF4-FFF2-40B4-BE49-F238E27FC236}">
                <a16:creationId xmlns:a16="http://schemas.microsoft.com/office/drawing/2014/main" id="{892A9C84-0A3A-4B80-AD00-F8BE1CE3F6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989" y="4064511"/>
            <a:ext cx="4341421" cy="2597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883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7B4D3F6F-33FB-4AC3-961D-BD9084BA0577}"/>
              </a:ext>
            </a:extLst>
          </p:cNvPr>
          <p:cNvPicPr>
            <a:picLocks noChangeAspect="1"/>
          </p:cNvPicPr>
          <p:nvPr/>
        </p:nvPicPr>
        <p:blipFill>
          <a:blip r:embed="rId2">
            <a:duotone>
              <a:schemeClr val="accent4">
                <a:shade val="45000"/>
                <a:satMod val="135000"/>
              </a:schemeClr>
              <a:prstClr val="white"/>
            </a:duotone>
          </a:blip>
          <a:stretch>
            <a:fillRect/>
          </a:stretch>
        </p:blipFill>
        <p:spPr>
          <a:xfrm>
            <a:off x="0" y="4762"/>
            <a:ext cx="12192000" cy="6848475"/>
          </a:xfrm>
          <a:prstGeom prst="rect">
            <a:avLst/>
          </a:prstGeom>
        </p:spPr>
      </p:pic>
      <p:sp>
        <p:nvSpPr>
          <p:cNvPr id="3" name="TextBox 2">
            <a:extLst>
              <a:ext uri="{FF2B5EF4-FFF2-40B4-BE49-F238E27FC236}">
                <a16:creationId xmlns:a16="http://schemas.microsoft.com/office/drawing/2014/main" id="{D8EC1549-9123-49C1-9DC2-308AB50E2C1A}"/>
              </a:ext>
            </a:extLst>
          </p:cNvPr>
          <p:cNvSpPr txBox="1"/>
          <p:nvPr/>
        </p:nvSpPr>
        <p:spPr>
          <a:xfrm>
            <a:off x="451262" y="261257"/>
            <a:ext cx="10972800" cy="3046988"/>
          </a:xfrm>
          <a:prstGeom prst="rect">
            <a:avLst/>
          </a:prstGeom>
          <a:noFill/>
        </p:spPr>
        <p:txBody>
          <a:bodyPr wrap="square" rtlCol="0">
            <a:spAutoFit/>
          </a:bodyPr>
          <a:lstStyle/>
          <a:p>
            <a:pPr algn="ctr"/>
            <a:r>
              <a:rPr lang="ru-RU" sz="2400" b="1" u="sng" dirty="0"/>
              <a:t>Это экстремизм</a:t>
            </a:r>
            <a:r>
              <a:rPr lang="ru-RU" u="sng" dirty="0"/>
              <a:t>!</a:t>
            </a:r>
          </a:p>
          <a:p>
            <a:pPr algn="ctr"/>
            <a:r>
              <a:rPr lang="ru-RU" sz="2400" b="1" dirty="0"/>
              <a:t>Военное изменение политического режима страны и отделение ее территории.</a:t>
            </a:r>
          </a:p>
          <a:p>
            <a:pPr algn="ctr"/>
            <a:r>
              <a:rPr lang="en-US" sz="2400" b="1" dirty="0"/>
              <a:t>This is extremism!</a:t>
            </a:r>
            <a:r>
              <a:rPr lang="ru-RU" sz="2400" b="1" dirty="0"/>
              <a:t> </a:t>
            </a:r>
            <a:r>
              <a:rPr lang="en-US" sz="2400" b="1" dirty="0"/>
              <a:t>Military change in the political regime of the country and the separation of its territory.</a:t>
            </a:r>
            <a:r>
              <a:rPr lang="ru-RU" sz="2400" b="1" dirty="0"/>
              <a:t> </a:t>
            </a:r>
          </a:p>
          <a:p>
            <a:pPr algn="ctr"/>
            <a:r>
              <a:rPr lang="fr-FR" sz="2400" b="1" dirty="0"/>
              <a:t>C'est de l'extrémisme !</a:t>
            </a:r>
            <a:r>
              <a:rPr lang="ru-RU" sz="2400" b="1" dirty="0"/>
              <a:t> </a:t>
            </a:r>
            <a:r>
              <a:rPr lang="fr-FR" sz="2400" b="1" dirty="0"/>
              <a:t>Changement militaire dans le régime politique du pays et séparation de son territoire.</a:t>
            </a:r>
            <a:endParaRPr lang="ru-RU" sz="2400" b="1" dirty="0"/>
          </a:p>
          <a:p>
            <a:pPr algn="ctr"/>
            <a:r>
              <a:rPr lang="ar-SY" sz="2400" b="1" dirty="0"/>
              <a:t>هذا هو التطرف!</a:t>
            </a:r>
          </a:p>
          <a:p>
            <a:pPr algn="ctr"/>
            <a:r>
              <a:rPr lang="ar-SY" sz="2400" b="1" dirty="0"/>
              <a:t>التغيير العسكري في النظام السياسي للبلاد وفصل أراضيها.</a:t>
            </a:r>
            <a:endParaRPr lang="ru-RU" sz="2400" b="1" dirty="0"/>
          </a:p>
        </p:txBody>
      </p:sp>
      <p:pic>
        <p:nvPicPr>
          <p:cNvPr id="1026" name="Picture 2">
            <a:extLst>
              <a:ext uri="{FF2B5EF4-FFF2-40B4-BE49-F238E27FC236}">
                <a16:creationId xmlns:a16="http://schemas.microsoft.com/office/drawing/2014/main" id="{0EAB53D9-17BD-471B-BC80-E8F733EC4E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424" y="3794349"/>
            <a:ext cx="4147107" cy="27165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F860C96-F806-4C59-9076-4ABA99BBA7CB}"/>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432470" y="3794349"/>
            <a:ext cx="4147105" cy="2757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0238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5E29813-E7E2-47EB-AAF6-98E390915358}"/>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3EAE3ED-E57F-440C-834D-A9CE2B823419}"/>
              </a:ext>
            </a:extLst>
          </p:cNvPr>
          <p:cNvSpPr txBox="1"/>
          <p:nvPr/>
        </p:nvSpPr>
        <p:spPr>
          <a:xfrm>
            <a:off x="320634" y="213756"/>
            <a:ext cx="11174681" cy="4524315"/>
          </a:xfrm>
          <a:prstGeom prst="rect">
            <a:avLst/>
          </a:prstGeom>
          <a:noFill/>
        </p:spPr>
        <p:txBody>
          <a:bodyPr wrap="square" rtlCol="0">
            <a:spAutoFit/>
          </a:bodyPr>
          <a:lstStyle/>
          <a:p>
            <a:pPr algn="ctr"/>
            <a:r>
              <a:rPr lang="ru-RU" sz="2400" b="1" dirty="0"/>
              <a:t>Как действуют террористы-вербовщики в интернете?</a:t>
            </a:r>
          </a:p>
          <a:p>
            <a:pPr algn="ctr"/>
            <a:r>
              <a:rPr lang="en-US" sz="2400" b="1" dirty="0"/>
              <a:t>How do terrorist recruiters operate on the Internet?</a:t>
            </a:r>
            <a:endParaRPr lang="ru-RU" sz="2400" b="1" dirty="0"/>
          </a:p>
          <a:p>
            <a:pPr algn="ctr"/>
            <a:r>
              <a:rPr lang="ar-SY" sz="2400" b="1" dirty="0"/>
              <a:t>كيف يعمل القائمون على تجنيد الإرهابيين على الإنترنت؟</a:t>
            </a:r>
            <a:endParaRPr lang="ru-RU" sz="2400" b="1" dirty="0"/>
          </a:p>
          <a:p>
            <a:pPr marL="742950" indent="-742950" algn="just">
              <a:buAutoNum type="arabicPeriod"/>
            </a:pPr>
            <a:r>
              <a:rPr lang="ru-RU" sz="2400" b="1" dirty="0"/>
              <a:t>Внимательно изучают страницы человека в социальных сетях. </a:t>
            </a:r>
            <a:r>
              <a:rPr lang="en-US" sz="2400" b="1" dirty="0"/>
              <a:t>They carefully study a person’s pages on social networks.</a:t>
            </a:r>
            <a:r>
              <a:rPr lang="ru-RU" sz="2400" b="1" dirty="0"/>
              <a:t> </a:t>
            </a:r>
            <a:r>
              <a:rPr lang="ar-SY" sz="2400" b="1" dirty="0"/>
              <a:t>إنهم يدرسون بعناية صفحات الشخص على الشبكات الاجتماعية.</a:t>
            </a:r>
            <a:endParaRPr lang="ru-RU" sz="2400" b="1" dirty="0"/>
          </a:p>
          <a:p>
            <a:pPr marL="742950" indent="-742950" algn="just">
              <a:buAutoNum type="arabicPeriod"/>
            </a:pPr>
            <a:r>
              <a:rPr lang="ru-RU" sz="2400" b="1" dirty="0"/>
              <a:t>Подбирают подходящую методику психологического воздействия. </a:t>
            </a:r>
            <a:r>
              <a:rPr lang="en-US" sz="2400" b="1" dirty="0"/>
              <a:t>Select a suitable method of psychological influence.</a:t>
            </a:r>
            <a:r>
              <a:rPr lang="ru-RU" sz="2400" b="1" dirty="0"/>
              <a:t> </a:t>
            </a:r>
            <a:r>
              <a:rPr lang="ar-SY" sz="2400" b="1" dirty="0"/>
              <a:t>اختيار الطريقة المناسبة للتأثير النفسي.</a:t>
            </a:r>
            <a:endParaRPr lang="ru-RU" sz="2400" b="1" dirty="0"/>
          </a:p>
          <a:p>
            <a:pPr marL="742950" indent="-742950" algn="just">
              <a:buAutoNum type="arabicPeriod"/>
            </a:pPr>
            <a:r>
              <a:rPr lang="ru-RU" sz="2400" b="1" dirty="0"/>
              <a:t>Общаются с человеком и убеждают его вступить в организацию или участвовать в акции. </a:t>
            </a:r>
            <a:r>
              <a:rPr lang="en-US" sz="2400" b="1" dirty="0"/>
              <a:t>They communicate with a person and convince him to join an organization or participate in an action.</a:t>
            </a:r>
            <a:r>
              <a:rPr lang="ru-RU" sz="2400" b="1" dirty="0"/>
              <a:t> </a:t>
            </a:r>
            <a:r>
              <a:rPr lang="ar-SY" sz="2400" b="1" dirty="0"/>
              <a:t>يتواصلون مع شخص ما ويقنعونه بالانضمام إلى منظمة أو المشاركة في أحد الأحداث.</a:t>
            </a:r>
            <a:endParaRPr lang="ru-RU" sz="2400" b="1" dirty="0"/>
          </a:p>
        </p:txBody>
      </p:sp>
      <p:pic>
        <p:nvPicPr>
          <p:cNvPr id="7172" name="Picture 4">
            <a:extLst>
              <a:ext uri="{FF2B5EF4-FFF2-40B4-BE49-F238E27FC236}">
                <a16:creationId xmlns:a16="http://schemas.microsoft.com/office/drawing/2014/main" id="{7E1FEC90-B7BD-4249-8F88-78DB520A63A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473876" y="4501634"/>
            <a:ext cx="3072061" cy="2059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846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5E29813-E7E2-47EB-AAF6-98E390915358}"/>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3CD2AC2-339C-420C-87D7-FD5E6ED45187}"/>
              </a:ext>
            </a:extLst>
          </p:cNvPr>
          <p:cNvSpPr txBox="1"/>
          <p:nvPr/>
        </p:nvSpPr>
        <p:spPr>
          <a:xfrm>
            <a:off x="273132" y="201881"/>
            <a:ext cx="11685320" cy="6093976"/>
          </a:xfrm>
          <a:prstGeom prst="rect">
            <a:avLst/>
          </a:prstGeom>
          <a:noFill/>
        </p:spPr>
        <p:txBody>
          <a:bodyPr wrap="square" rtlCol="0">
            <a:spAutoFit/>
          </a:bodyPr>
          <a:lstStyle/>
          <a:p>
            <a:pPr algn="ctr"/>
            <a:r>
              <a:rPr lang="ru-RU" sz="2800" b="1" u="sng" dirty="0"/>
              <a:t>Психологические методы вербовщиков</a:t>
            </a:r>
            <a:r>
              <a:rPr lang="ru-RU" sz="2800" b="1" dirty="0"/>
              <a:t>. </a:t>
            </a:r>
          </a:p>
          <a:p>
            <a:pPr algn="ctr"/>
            <a:r>
              <a:rPr lang="en-US" sz="2800" b="1" u="sng" dirty="0"/>
              <a:t>Psychological methods of recruiters</a:t>
            </a:r>
            <a:r>
              <a:rPr lang="ru-RU" sz="2800" b="1" u="sng" dirty="0"/>
              <a:t>. </a:t>
            </a:r>
            <a:r>
              <a:rPr lang="ar-SY" sz="2800" b="1" u="sng" dirty="0"/>
              <a:t>الأساليب النفسية للمجندين</a:t>
            </a:r>
            <a:endParaRPr lang="ru-RU" sz="2800" b="1" u="sng" dirty="0"/>
          </a:p>
          <a:p>
            <a:pPr algn="just"/>
            <a:endParaRPr lang="ru-RU" sz="1000" b="1" dirty="0"/>
          </a:p>
          <a:p>
            <a:pPr algn="just"/>
            <a:r>
              <a:rPr lang="ru-RU" sz="2400" b="1" dirty="0"/>
              <a:t>1. </a:t>
            </a:r>
            <a:r>
              <a:rPr lang="ru-RU" sz="2000" b="1" dirty="0"/>
              <a:t>Дружелюбный незнакомец, который очень хочет знать все о вашей жизни, особенно о проблемах. Всегда вам очень сочувствует.</a:t>
            </a:r>
          </a:p>
          <a:p>
            <a:pPr algn="just"/>
            <a:r>
              <a:rPr lang="en-US" sz="2000" b="1" dirty="0"/>
              <a:t>A friendly stranger who really wants to know everything about your life, especially your problems. I always feel very sorry for you.</a:t>
            </a:r>
            <a:endParaRPr lang="ru-RU" sz="2000" b="1" dirty="0"/>
          </a:p>
          <a:p>
            <a:pPr algn="just"/>
            <a:r>
              <a:rPr lang="ru-RU" sz="2000" b="1" dirty="0"/>
              <a:t> </a:t>
            </a:r>
            <a:r>
              <a:rPr lang="ar-SY" sz="2000" b="1" dirty="0"/>
              <a:t>شخص غريب ودود يريد حقًا معرفة كل شيء عن حياتك، وخاصة مشاكلك. أنا دائما أشعر بالأسف الشديد بالنسبة لك.</a:t>
            </a:r>
            <a:endParaRPr lang="ru-RU" sz="2000" b="1" dirty="0"/>
          </a:p>
          <a:p>
            <a:pPr algn="just"/>
            <a:r>
              <a:rPr lang="ru-RU" sz="2000" b="1" dirty="0"/>
              <a:t> </a:t>
            </a:r>
          </a:p>
          <a:p>
            <a:pPr algn="just"/>
            <a:r>
              <a:rPr lang="ru-RU" sz="2000" b="1" dirty="0"/>
              <a:t>2. Вербовщик старается стать для вас нужным (друг, учитель, помощник, возлюбленный), чтобы получить ваше доверие.</a:t>
            </a:r>
          </a:p>
          <a:p>
            <a:pPr algn="just"/>
            <a:r>
              <a:rPr lang="en-US" sz="2000" b="1" dirty="0"/>
              <a:t>The recruiter tries to become necessary for you (friend, teacher, assistant, lover) in order to gain your trust.</a:t>
            </a:r>
            <a:endParaRPr lang="ru-RU" sz="2000" b="1" dirty="0"/>
          </a:p>
          <a:p>
            <a:pPr algn="just"/>
            <a:r>
              <a:rPr lang="ar-SY" sz="2000" b="1" dirty="0"/>
              <a:t>يحاول مسؤول التوظيف أن يصبح ضروريًا بالنسبة لك (صديق، معلم، مساعد، حبيب) حتى يكسب ثقتك.</a:t>
            </a:r>
            <a:endParaRPr lang="ru-RU" sz="2000" b="1" dirty="0"/>
          </a:p>
          <a:p>
            <a:pPr algn="just"/>
            <a:endParaRPr lang="ru-RU" sz="2000" b="1" dirty="0"/>
          </a:p>
          <a:p>
            <a:pPr algn="just"/>
            <a:r>
              <a:rPr lang="ru-RU" sz="2000" b="1" dirty="0"/>
              <a:t>3. Вербовщик пытается заставить вас думать, что вы что-то не понимаете, сомневаться в своем мировоззрении, жизненных принципах.</a:t>
            </a:r>
          </a:p>
          <a:p>
            <a:pPr algn="just"/>
            <a:r>
              <a:rPr lang="en-US" sz="2000" b="1" dirty="0"/>
              <a:t>The recruiter is trying to make you think that you don’t understand something, to doubt your worldview and life principles.</a:t>
            </a:r>
            <a:endParaRPr lang="ru-RU" sz="2000" b="1" dirty="0"/>
          </a:p>
          <a:p>
            <a:pPr algn="just"/>
            <a:r>
              <a:rPr lang="ar-SY" sz="2000" b="1" dirty="0"/>
              <a:t>يحاول المجند أن يجعلك تعتقد أنك لا تفهم شيئا ما، للشك في نظرتك للعالم ومبادئ الحياة.</a:t>
            </a:r>
            <a:endParaRPr lang="ru-RU" sz="2000" b="1" dirty="0"/>
          </a:p>
        </p:txBody>
      </p:sp>
    </p:spTree>
    <p:extLst>
      <p:ext uri="{BB962C8B-B14F-4D97-AF65-F5344CB8AC3E}">
        <p14:creationId xmlns:p14="http://schemas.microsoft.com/office/powerpoint/2010/main" val="2745762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5E29813-E7E2-47EB-AAF6-98E390915358}"/>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3CD2AC2-339C-420C-87D7-FD5E6ED45187}"/>
              </a:ext>
            </a:extLst>
          </p:cNvPr>
          <p:cNvSpPr txBox="1"/>
          <p:nvPr/>
        </p:nvSpPr>
        <p:spPr>
          <a:xfrm>
            <a:off x="273132" y="201881"/>
            <a:ext cx="11685320" cy="6001643"/>
          </a:xfrm>
          <a:prstGeom prst="rect">
            <a:avLst/>
          </a:prstGeom>
          <a:noFill/>
        </p:spPr>
        <p:txBody>
          <a:bodyPr wrap="square" rtlCol="0">
            <a:spAutoFit/>
          </a:bodyPr>
          <a:lstStyle/>
          <a:p>
            <a:pPr algn="just"/>
            <a:r>
              <a:rPr lang="ru-RU" sz="2400" b="1" dirty="0"/>
              <a:t>4. Вербовщик старается поссорить вас с семьей и друзьями, чтобы они не могли вам помочь, а вы чувствовали себя одиноким.</a:t>
            </a:r>
          </a:p>
          <a:p>
            <a:pPr algn="just"/>
            <a:r>
              <a:rPr lang="en-US" sz="2400" b="1" dirty="0"/>
              <a:t>The recruiter tries to antagonize you with your family and friends so that they cannot help you and you feel alone.</a:t>
            </a:r>
            <a:endParaRPr lang="ru-RU" sz="2400" b="1" dirty="0"/>
          </a:p>
          <a:p>
            <a:pPr algn="just"/>
            <a:r>
              <a:rPr lang="ar-SY" sz="2400" b="1" dirty="0"/>
              <a:t>يحاول مسؤول التوظيف استعداءك مع عائلتك وأصدقائك حتى لا يتمكنوا من مساعدتك وتشعر بالوحدة.</a:t>
            </a:r>
            <a:endParaRPr lang="ru-RU" sz="2400" b="1" dirty="0"/>
          </a:p>
          <a:p>
            <a:pPr algn="just"/>
            <a:endParaRPr lang="ru-RU" sz="2400" b="1" dirty="0"/>
          </a:p>
          <a:p>
            <a:pPr algn="just"/>
            <a:r>
              <a:rPr lang="ru-RU" sz="2400" b="1" dirty="0"/>
              <a:t>5. Вербовщик часто говорит о религии, говорит, что ваша вера неправильная, или правильная, но вы неправильно что-то понимаете.</a:t>
            </a:r>
          </a:p>
          <a:p>
            <a:pPr algn="just"/>
            <a:r>
              <a:rPr lang="en-US" sz="2400" b="1" dirty="0"/>
              <a:t>The recruiter often talks about religion, says that your faith is wrong, or right, but you misunderstand something.</a:t>
            </a:r>
            <a:endParaRPr lang="ru-RU" sz="2400" b="1" dirty="0"/>
          </a:p>
          <a:p>
            <a:pPr algn="just"/>
            <a:r>
              <a:rPr lang="ar-SY" sz="2400" b="1" dirty="0"/>
              <a:t>غالبًا ما يتحدث المجند عن الدين، ويقول إن إيمانك خاطئ، أو صحيح، لكنك تسيء فهم شيء ما.</a:t>
            </a:r>
            <a:endParaRPr lang="ru-RU" sz="2400" b="1" dirty="0"/>
          </a:p>
          <a:p>
            <a:pPr algn="just"/>
            <a:endParaRPr lang="ru-RU" sz="2400" b="1" dirty="0"/>
          </a:p>
          <a:p>
            <a:pPr algn="just"/>
            <a:r>
              <a:rPr lang="ru-RU" sz="2400" b="1" dirty="0"/>
              <a:t>6. У вербовщика всегда есть ответы на все ваши вопросы и решения всех ваших проблем. </a:t>
            </a:r>
          </a:p>
          <a:p>
            <a:pPr algn="just"/>
            <a:r>
              <a:rPr lang="en-US" sz="2400" b="1" dirty="0"/>
              <a:t>The recruiter always has answers to all your questions and solutions to all your problems.</a:t>
            </a:r>
            <a:endParaRPr lang="ru-RU" sz="2400" b="1" dirty="0"/>
          </a:p>
          <a:p>
            <a:pPr algn="just"/>
            <a:r>
              <a:rPr lang="ar-SY" sz="2400" b="1" dirty="0"/>
              <a:t>لدى مسؤول التوظيف دائمًا إجابات لجميع أسئلتك وحلول لجميع مشاكلك.</a:t>
            </a:r>
            <a:endParaRPr lang="ru-RU" sz="2400" b="1" dirty="0"/>
          </a:p>
        </p:txBody>
      </p:sp>
    </p:spTree>
    <p:extLst>
      <p:ext uri="{BB962C8B-B14F-4D97-AF65-F5344CB8AC3E}">
        <p14:creationId xmlns:p14="http://schemas.microsoft.com/office/powerpoint/2010/main" val="39284874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CDA366B-2266-4F5D-877E-F3E491A3EF1C}"/>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A34C4878-770C-40D4-A6F1-39FA0450B611}"/>
              </a:ext>
            </a:extLst>
          </p:cNvPr>
          <p:cNvSpPr>
            <a:spLocks noGrp="1"/>
          </p:cNvSpPr>
          <p:nvPr>
            <p:ph type="title"/>
          </p:nvPr>
        </p:nvSpPr>
        <p:spPr>
          <a:xfrm>
            <a:off x="261257" y="154380"/>
            <a:ext cx="11649693" cy="475012"/>
          </a:xfrm>
        </p:spPr>
        <p:txBody>
          <a:bodyPr anchor="t">
            <a:normAutofit fontScale="90000"/>
          </a:bodyPr>
          <a:lstStyle/>
          <a:p>
            <a:pPr algn="ctr"/>
            <a:r>
              <a:rPr lang="ru-RU" sz="2800" b="1" dirty="0">
                <a:latin typeface="Arial" panose="020B0604020202020204" pitchFamily="34" charset="0"/>
                <a:cs typeface="Arial" panose="020B0604020202020204" pitchFamily="34" charset="0"/>
              </a:rPr>
              <a:t>Как противостоять агитации и вербовке террористов?</a:t>
            </a:r>
          </a:p>
        </p:txBody>
      </p:sp>
      <p:sp>
        <p:nvSpPr>
          <p:cNvPr id="3" name="Объект 2">
            <a:extLst>
              <a:ext uri="{FF2B5EF4-FFF2-40B4-BE49-F238E27FC236}">
                <a16:creationId xmlns:a16="http://schemas.microsoft.com/office/drawing/2014/main" id="{7274D800-CA49-46F3-8D67-A5539222428A}"/>
              </a:ext>
            </a:extLst>
          </p:cNvPr>
          <p:cNvSpPr>
            <a:spLocks noGrp="1"/>
          </p:cNvSpPr>
          <p:nvPr>
            <p:ph idx="1"/>
          </p:nvPr>
        </p:nvSpPr>
        <p:spPr>
          <a:xfrm>
            <a:off x="281050" y="783772"/>
            <a:ext cx="11629900" cy="6074227"/>
          </a:xfrm>
        </p:spPr>
        <p:txBody>
          <a:bodyPr>
            <a:normAutofit fontScale="77500" lnSpcReduction="20000"/>
          </a:bodyPr>
          <a:lstStyle/>
          <a:p>
            <a:pPr marL="514350" indent="-514350">
              <a:buAutoNum type="arabicPeriod"/>
            </a:pPr>
            <a:r>
              <a:rPr lang="ru-RU" b="1" dirty="0"/>
              <a:t>Не размещайте в социальных сетях информацию о себе и своей семье.</a:t>
            </a:r>
          </a:p>
          <a:p>
            <a:pPr marL="0" indent="0">
              <a:buNone/>
            </a:pPr>
            <a:r>
              <a:rPr lang="ru-RU" b="1" dirty="0"/>
              <a:t>      </a:t>
            </a:r>
            <a:r>
              <a:rPr lang="en-US" b="1" dirty="0"/>
              <a:t>Do not post information about yourself and your family on social networks</a:t>
            </a:r>
            <a:r>
              <a:rPr lang="ru-RU" b="1" dirty="0"/>
              <a:t>.</a:t>
            </a:r>
          </a:p>
          <a:p>
            <a:pPr marL="0" indent="0">
              <a:buNone/>
            </a:pPr>
            <a:r>
              <a:rPr lang="ar-SY" b="1" dirty="0"/>
              <a:t>لا تنشر معلومات عنك وعن عائلتك على الشبكات الاجتماعية</a:t>
            </a:r>
            <a:r>
              <a:rPr lang="ru-RU" b="1" dirty="0"/>
              <a:t>   </a:t>
            </a:r>
          </a:p>
          <a:p>
            <a:pPr marL="514350" indent="-514350">
              <a:buAutoNum type="arabicPeriod" startAt="2"/>
            </a:pPr>
            <a:r>
              <a:rPr lang="ru-RU" b="1" dirty="0"/>
              <a:t>Разрешайте доступ к своим фотографиям и записям только тем людям, которых хорошо знаете. </a:t>
            </a:r>
          </a:p>
          <a:p>
            <a:pPr marL="0" indent="0">
              <a:buNone/>
            </a:pPr>
            <a:r>
              <a:rPr lang="ru-RU" b="1" dirty="0"/>
              <a:t>      </a:t>
            </a:r>
            <a:r>
              <a:rPr lang="en-US" b="1" dirty="0"/>
              <a:t>Allow access to your photos and posts only to people you know well</a:t>
            </a:r>
            <a:r>
              <a:rPr lang="ru-RU" b="1" dirty="0"/>
              <a:t>.</a:t>
            </a:r>
          </a:p>
          <a:p>
            <a:pPr marL="0" indent="0">
              <a:buNone/>
            </a:pPr>
            <a:r>
              <a:rPr lang="ru-RU" b="1" dirty="0"/>
              <a:t> </a:t>
            </a:r>
            <a:r>
              <a:rPr lang="ar-SY" b="1" dirty="0"/>
              <a:t>السماح بالوصول إلى صورك ومنشوراتك فقط للأشخاص الذين تعرفهم جيدًا</a:t>
            </a:r>
            <a:endParaRPr lang="ru-RU" b="1" dirty="0"/>
          </a:p>
          <a:p>
            <a:pPr marL="0" indent="0">
              <a:buNone/>
            </a:pPr>
            <a:r>
              <a:rPr lang="ru-RU" b="1" dirty="0"/>
              <a:t>3. Не отвечайте на вопросы незнакомых людей, особенно если вопросов много, они о вашей жизни или о жизни вашей семьи.</a:t>
            </a:r>
          </a:p>
          <a:p>
            <a:pPr marL="0" indent="0">
              <a:buNone/>
            </a:pPr>
            <a:r>
              <a:rPr lang="ru-RU" b="1" dirty="0"/>
              <a:t>   </a:t>
            </a:r>
            <a:r>
              <a:rPr lang="en-US" b="1" dirty="0"/>
              <a:t>Do not answer questions from strangers, especially if there are a lot of questions, they are about your life or the life of your family</a:t>
            </a:r>
            <a:r>
              <a:rPr lang="ru-RU" b="1" dirty="0"/>
              <a:t>.</a:t>
            </a:r>
          </a:p>
          <a:p>
            <a:pPr marL="0" indent="0">
              <a:buNone/>
            </a:pPr>
            <a:r>
              <a:rPr lang="ru-RU" b="1" dirty="0"/>
              <a:t> </a:t>
            </a:r>
            <a:r>
              <a:rPr lang="ar-SY" b="1" dirty="0"/>
              <a:t>لا تجيب على أسئلة الغرباء، خاصة إذا كانت الأسئلة كثيرة فهي تتعلق بحياتك أو حياة عائلتك</a:t>
            </a:r>
            <a:endParaRPr lang="ru-RU" b="1" dirty="0"/>
          </a:p>
          <a:p>
            <a:pPr marL="0" indent="0">
              <a:buNone/>
            </a:pPr>
            <a:r>
              <a:rPr lang="ru-RU" b="1" dirty="0"/>
              <a:t>4. Внимательно относитесь к тем, кто отправляет вам заявки в друзья. Узнавайте, кто хочет общаться с вами, почему, откуда он о вас знает. Не принимайте неизвестных вам людей.</a:t>
            </a:r>
          </a:p>
          <a:p>
            <a:pPr marL="0" indent="0">
              <a:buNone/>
            </a:pPr>
            <a:r>
              <a:rPr lang="ru-RU" b="1" dirty="0"/>
              <a:t>   </a:t>
            </a:r>
            <a:r>
              <a:rPr lang="en-US" b="1" dirty="0"/>
              <a:t>Be careful about who sends you friend requests. Find out who wants to communicate with you, why, and how they know about you. Don't accept people you don't know.</a:t>
            </a:r>
            <a:endParaRPr lang="ru-RU" b="1" dirty="0"/>
          </a:p>
          <a:p>
            <a:pPr marL="0" indent="0">
              <a:buNone/>
            </a:pPr>
            <a:r>
              <a:rPr lang="ar-SY" b="1" dirty="0"/>
              <a:t>كن حذرًا بشأن من يرسل لك طلبات الصداقة. اكتشف من يريد التواصل معك ولماذا وكيف يعرف عنك. لا تقبل الأشخاص الذين لا تعرفهم.</a:t>
            </a:r>
            <a:endParaRPr lang="ru-RU" b="1" dirty="0"/>
          </a:p>
          <a:p>
            <a:pPr marL="0" indent="0">
              <a:buNone/>
            </a:pPr>
            <a:endParaRPr lang="ru-RU" dirty="0">
              <a:solidFill>
                <a:schemeClr val="bg1"/>
              </a:solidFill>
            </a:endParaRPr>
          </a:p>
        </p:txBody>
      </p:sp>
    </p:spTree>
    <p:extLst>
      <p:ext uri="{BB962C8B-B14F-4D97-AF65-F5344CB8AC3E}">
        <p14:creationId xmlns:p14="http://schemas.microsoft.com/office/powerpoint/2010/main" val="34744902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CDA366B-2266-4F5D-877E-F3E491A3EF1C}"/>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A34C4878-770C-40D4-A6F1-39FA0450B611}"/>
              </a:ext>
            </a:extLst>
          </p:cNvPr>
          <p:cNvSpPr>
            <a:spLocks noGrp="1"/>
          </p:cNvSpPr>
          <p:nvPr>
            <p:ph type="title"/>
          </p:nvPr>
        </p:nvSpPr>
        <p:spPr>
          <a:xfrm>
            <a:off x="261257" y="154380"/>
            <a:ext cx="11649693" cy="748146"/>
          </a:xfrm>
        </p:spPr>
        <p:txBody>
          <a:bodyPr anchor="t">
            <a:normAutofit fontScale="90000"/>
          </a:bodyPr>
          <a:lstStyle/>
          <a:p>
            <a:pPr algn="ctr"/>
            <a:r>
              <a:rPr lang="ru-RU" sz="3600" b="1" dirty="0">
                <a:latin typeface="Arial" panose="020B0604020202020204" pitchFamily="34" charset="0"/>
                <a:cs typeface="Arial" panose="020B0604020202020204" pitchFamily="34" charset="0"/>
              </a:rPr>
              <a:t>Как противостоять агитации и вербовке террористов?</a:t>
            </a:r>
          </a:p>
        </p:txBody>
      </p:sp>
      <p:sp>
        <p:nvSpPr>
          <p:cNvPr id="3" name="Объект 2">
            <a:extLst>
              <a:ext uri="{FF2B5EF4-FFF2-40B4-BE49-F238E27FC236}">
                <a16:creationId xmlns:a16="http://schemas.microsoft.com/office/drawing/2014/main" id="{7274D800-CA49-46F3-8D67-A5539222428A}"/>
              </a:ext>
            </a:extLst>
          </p:cNvPr>
          <p:cNvSpPr>
            <a:spLocks noGrp="1"/>
          </p:cNvSpPr>
          <p:nvPr>
            <p:ph idx="1"/>
          </p:nvPr>
        </p:nvSpPr>
        <p:spPr>
          <a:xfrm>
            <a:off x="281050" y="1294410"/>
            <a:ext cx="11629900" cy="5284520"/>
          </a:xfrm>
        </p:spPr>
        <p:txBody>
          <a:bodyPr>
            <a:normAutofit/>
          </a:bodyPr>
          <a:lstStyle/>
          <a:p>
            <a:pPr marL="0" indent="0">
              <a:buNone/>
            </a:pPr>
            <a:r>
              <a:rPr lang="ru-RU" b="1" dirty="0"/>
              <a:t>5. Обращайте внимание на то, как с вами общаются новые знакомые.</a:t>
            </a:r>
          </a:p>
          <a:p>
            <a:pPr marL="0" indent="0">
              <a:buNone/>
            </a:pPr>
            <a:r>
              <a:rPr lang="ru-RU" b="1" dirty="0"/>
              <a:t>   </a:t>
            </a:r>
            <a:r>
              <a:rPr lang="en-US" b="1" dirty="0"/>
              <a:t>Pay attention to how new acquaintances communicate with you.</a:t>
            </a:r>
            <a:endParaRPr lang="ru-RU" b="1" dirty="0"/>
          </a:p>
          <a:p>
            <a:pPr marL="0" indent="0">
              <a:buNone/>
            </a:pPr>
            <a:r>
              <a:rPr lang="ru-RU" b="1" dirty="0"/>
              <a:t>   </a:t>
            </a:r>
            <a:r>
              <a:rPr lang="ar-SY" b="1" dirty="0"/>
              <a:t>انتبه إلى كيفية تواصل المعارف الجدد معك.</a:t>
            </a:r>
            <a:endParaRPr lang="ru-RU" b="1" dirty="0"/>
          </a:p>
          <a:p>
            <a:pPr marL="0" indent="0">
              <a:buNone/>
            </a:pPr>
            <a:r>
              <a:rPr lang="ru-RU" b="1" dirty="0"/>
              <a:t>6. Всегда проверяйте информацию. </a:t>
            </a:r>
            <a:r>
              <a:rPr lang="en-US" b="1" dirty="0"/>
              <a:t>Always check the information.</a:t>
            </a:r>
            <a:endParaRPr lang="ru-RU" b="1" dirty="0"/>
          </a:p>
          <a:p>
            <a:pPr marL="0" indent="0">
              <a:buNone/>
            </a:pPr>
            <a:r>
              <a:rPr lang="ru-RU" b="1" dirty="0"/>
              <a:t>      </a:t>
            </a:r>
            <a:r>
              <a:rPr lang="ar-SY" b="1" dirty="0"/>
              <a:t>تحقق دائما من المعلومات.</a:t>
            </a:r>
            <a:endParaRPr lang="ru-RU" b="1" dirty="0"/>
          </a:p>
          <a:p>
            <a:pPr marL="0" indent="0">
              <a:buNone/>
            </a:pPr>
            <a:r>
              <a:rPr lang="ru-RU" b="1" dirty="0"/>
              <a:t>7. Помните, что опция «Чёрный список» позволяет заблокировать любого человека.</a:t>
            </a:r>
          </a:p>
          <a:p>
            <a:pPr marL="0" indent="0">
              <a:buNone/>
            </a:pPr>
            <a:r>
              <a:rPr lang="ru-RU" b="1" dirty="0"/>
              <a:t>   </a:t>
            </a:r>
            <a:r>
              <a:rPr lang="en-US" b="1" dirty="0"/>
              <a:t>Remember that the “Black List” option allows you to block any person.</a:t>
            </a:r>
            <a:endParaRPr lang="ru-RU" b="1" dirty="0"/>
          </a:p>
          <a:p>
            <a:pPr marL="0" indent="0">
              <a:buNone/>
            </a:pPr>
            <a:r>
              <a:rPr lang="ru-RU" b="1" dirty="0"/>
              <a:t>    </a:t>
            </a:r>
            <a:r>
              <a:rPr lang="ar-SY" b="1" dirty="0"/>
              <a:t>تذكر أن خيار "القائمة السوداء" يسمح لك بحظر أي شخص.</a:t>
            </a:r>
            <a:endParaRPr lang="ru-RU" b="1" dirty="0"/>
          </a:p>
          <a:p>
            <a:pPr marL="0" indent="0">
              <a:buNone/>
            </a:pPr>
            <a:endParaRPr lang="ru-RU" dirty="0">
              <a:solidFill>
                <a:schemeClr val="bg1"/>
              </a:solidFill>
            </a:endParaRPr>
          </a:p>
        </p:txBody>
      </p:sp>
    </p:spTree>
    <p:extLst>
      <p:ext uri="{BB962C8B-B14F-4D97-AF65-F5344CB8AC3E}">
        <p14:creationId xmlns:p14="http://schemas.microsoft.com/office/powerpoint/2010/main" val="3412167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CDA366B-2266-4F5D-877E-F3E491A3EF1C}"/>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A34C4878-770C-40D4-A6F1-39FA0450B611}"/>
              </a:ext>
            </a:extLst>
          </p:cNvPr>
          <p:cNvSpPr>
            <a:spLocks noGrp="1"/>
          </p:cNvSpPr>
          <p:nvPr>
            <p:ph type="title"/>
          </p:nvPr>
        </p:nvSpPr>
        <p:spPr>
          <a:xfrm>
            <a:off x="261257" y="154380"/>
            <a:ext cx="11649693" cy="748146"/>
          </a:xfrm>
        </p:spPr>
        <p:txBody>
          <a:bodyPr anchor="t">
            <a:normAutofit fontScale="90000"/>
          </a:bodyPr>
          <a:lstStyle/>
          <a:p>
            <a:pPr algn="ctr"/>
            <a:r>
              <a:rPr lang="ru-RU" sz="3600" b="1" dirty="0">
                <a:latin typeface="Arial" panose="020B0604020202020204" pitchFamily="34" charset="0"/>
                <a:cs typeface="Arial" panose="020B0604020202020204" pitchFamily="34" charset="0"/>
              </a:rPr>
              <a:t>Как противостоять агитации и вербовке террористов?</a:t>
            </a:r>
          </a:p>
        </p:txBody>
      </p:sp>
      <p:sp>
        <p:nvSpPr>
          <p:cNvPr id="3" name="Объект 2">
            <a:extLst>
              <a:ext uri="{FF2B5EF4-FFF2-40B4-BE49-F238E27FC236}">
                <a16:creationId xmlns:a16="http://schemas.microsoft.com/office/drawing/2014/main" id="{7274D800-CA49-46F3-8D67-A5539222428A}"/>
              </a:ext>
            </a:extLst>
          </p:cNvPr>
          <p:cNvSpPr>
            <a:spLocks noGrp="1"/>
          </p:cNvSpPr>
          <p:nvPr>
            <p:ph idx="1"/>
          </p:nvPr>
        </p:nvSpPr>
        <p:spPr>
          <a:xfrm>
            <a:off x="281050" y="902526"/>
            <a:ext cx="11629900" cy="5676404"/>
          </a:xfrm>
        </p:spPr>
        <p:txBody>
          <a:bodyPr>
            <a:normAutofit/>
          </a:bodyPr>
          <a:lstStyle/>
          <a:p>
            <a:pPr marL="0" indent="0">
              <a:buNone/>
            </a:pPr>
            <a:r>
              <a:rPr lang="ru-RU" b="1" dirty="0"/>
              <a:t>8. Используйте возможность пожаловаться администратору или модератору сайта.</a:t>
            </a:r>
          </a:p>
          <a:p>
            <a:pPr marL="0" indent="0">
              <a:buNone/>
            </a:pPr>
            <a:r>
              <a:rPr lang="ru-RU" b="1" dirty="0"/>
              <a:t>    </a:t>
            </a:r>
            <a:r>
              <a:rPr lang="en-US" b="1" dirty="0"/>
              <a:t>Use the opportunity to complain to the site administrator or moderator.</a:t>
            </a:r>
            <a:endParaRPr lang="ru-RU" b="1" dirty="0"/>
          </a:p>
          <a:p>
            <a:pPr marL="0" indent="0">
              <a:buNone/>
            </a:pPr>
            <a:r>
              <a:rPr lang="ru-RU" b="1" dirty="0"/>
              <a:t>     </a:t>
            </a:r>
            <a:r>
              <a:rPr lang="ar-SY" b="1" dirty="0"/>
              <a:t>اغتنم الفرصة لتقديم شكوى إلى مدير الموقع أو المشرف.</a:t>
            </a:r>
            <a:endParaRPr lang="ru-RU" b="1" dirty="0"/>
          </a:p>
          <a:p>
            <a:pPr marL="0" indent="0">
              <a:buNone/>
            </a:pPr>
            <a:r>
              <a:rPr lang="ru-RU" b="1" dirty="0"/>
              <a:t>9. Если вы подозреваете, что общаетесь с террористом, обязательно сообщите об этом в полицию или вашему преподавателю-куратору.</a:t>
            </a:r>
          </a:p>
          <a:p>
            <a:pPr marL="0" indent="0">
              <a:buNone/>
            </a:pPr>
            <a:r>
              <a:rPr lang="ru-RU" b="1" dirty="0"/>
              <a:t>    </a:t>
            </a:r>
            <a:r>
              <a:rPr lang="en-US" b="1" dirty="0"/>
              <a:t>If you suspect that you are communicating with a terrorist, be sure to report this to the police or your supervisor.</a:t>
            </a:r>
            <a:endParaRPr lang="ru-RU" b="1" dirty="0"/>
          </a:p>
          <a:p>
            <a:pPr marL="0" indent="0">
              <a:buNone/>
            </a:pPr>
            <a:r>
              <a:rPr lang="ru-RU" b="1" dirty="0"/>
              <a:t>   </a:t>
            </a:r>
            <a:r>
              <a:rPr lang="ar-SY" b="1" dirty="0"/>
              <a:t>إذا كنت تشك في أنك تتواصل مع إرهابي، فتأكد من إبلاغ الشرطة أو المشرف عليك بذلك.</a:t>
            </a:r>
            <a:endParaRPr lang="ru-RU" b="1" dirty="0"/>
          </a:p>
          <a:p>
            <a:pPr marL="0" indent="0">
              <a:buNone/>
            </a:pPr>
            <a:endParaRPr lang="ru-RU" dirty="0">
              <a:solidFill>
                <a:schemeClr val="bg1"/>
              </a:solidFill>
            </a:endParaRPr>
          </a:p>
        </p:txBody>
      </p:sp>
    </p:spTree>
    <p:extLst>
      <p:ext uri="{BB962C8B-B14F-4D97-AF65-F5344CB8AC3E}">
        <p14:creationId xmlns:p14="http://schemas.microsoft.com/office/powerpoint/2010/main" val="1702245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40689BA4-4911-6508-545F-289FD8B76F8D}"/>
              </a:ext>
            </a:extLst>
          </p:cNvPr>
          <p:cNvSpPr/>
          <p:nvPr/>
        </p:nvSpPr>
        <p:spPr>
          <a:xfrm>
            <a:off x="0" y="0"/>
            <a:ext cx="12192000" cy="6858000"/>
          </a:xfrm>
          <a:prstGeom prst="rect">
            <a:avLst/>
          </a:prstGeom>
          <a:blipFill>
            <a:blip r:embed="rId2"/>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E2CF2668-B3CB-4FAF-BCA7-95C20DCD2794}"/>
              </a:ext>
            </a:extLst>
          </p:cNvPr>
          <p:cNvSpPr>
            <a:spLocks noGrp="1"/>
          </p:cNvSpPr>
          <p:nvPr>
            <p:ph type="title"/>
          </p:nvPr>
        </p:nvSpPr>
        <p:spPr>
          <a:xfrm>
            <a:off x="0" y="95003"/>
            <a:ext cx="12089081" cy="890649"/>
          </a:xfrm>
        </p:spPr>
        <p:txBody>
          <a:bodyPr anchor="t">
            <a:normAutofit/>
          </a:bodyPr>
          <a:lstStyle/>
          <a:p>
            <a:pPr algn="ctr"/>
            <a:r>
              <a:rPr lang="ru-RU" sz="2400" b="1" dirty="0">
                <a:solidFill>
                  <a:schemeClr val="tx1">
                    <a:lumMod val="95000"/>
                    <a:lumOff val="5000"/>
                  </a:schemeClr>
                </a:solidFill>
                <a:latin typeface="Arial" panose="020B0604020202020204" pitchFamily="34" charset="0"/>
                <a:cs typeface="Arial" panose="020B0604020202020204" pitchFamily="34" charset="0"/>
              </a:rPr>
              <a:t>Виды терактов. </a:t>
            </a:r>
            <a:r>
              <a:rPr lang="en-US" sz="2400" b="1" dirty="0">
                <a:solidFill>
                  <a:schemeClr val="tx1">
                    <a:lumMod val="95000"/>
                    <a:lumOff val="5000"/>
                  </a:schemeClr>
                </a:solidFill>
                <a:latin typeface="Arial" panose="020B0604020202020204" pitchFamily="34" charset="0"/>
                <a:cs typeface="Arial" panose="020B0604020202020204" pitchFamily="34" charset="0"/>
              </a:rPr>
              <a:t>Types of terrorist attacks</a:t>
            </a:r>
            <a:r>
              <a:rPr lang="ru-RU" sz="2400" b="1" dirty="0">
                <a:solidFill>
                  <a:schemeClr val="tx1">
                    <a:lumMod val="95000"/>
                    <a:lumOff val="5000"/>
                  </a:schemeClr>
                </a:solidFill>
                <a:latin typeface="Arial" panose="020B0604020202020204" pitchFamily="34" charset="0"/>
                <a:cs typeface="Arial" panose="020B0604020202020204" pitchFamily="34" charset="0"/>
              </a:rPr>
              <a:t>. </a:t>
            </a:r>
            <a:r>
              <a:rPr lang="en-US" sz="2400" b="1" dirty="0">
                <a:solidFill>
                  <a:schemeClr val="tx1">
                    <a:lumMod val="95000"/>
                    <a:lumOff val="5000"/>
                  </a:schemeClr>
                </a:solidFill>
                <a:latin typeface="Arial" panose="020B0604020202020204" pitchFamily="34" charset="0"/>
                <a:cs typeface="Arial" panose="020B0604020202020204" pitchFamily="34" charset="0"/>
              </a:rPr>
              <a:t>Types </a:t>
            </a:r>
            <a:r>
              <a:rPr lang="en-US" sz="2400" b="1" dirty="0" err="1">
                <a:solidFill>
                  <a:schemeClr val="tx1">
                    <a:lumMod val="95000"/>
                    <a:lumOff val="5000"/>
                  </a:schemeClr>
                </a:solidFill>
                <a:latin typeface="Arial" panose="020B0604020202020204" pitchFamily="34" charset="0"/>
                <a:cs typeface="Arial" panose="020B0604020202020204" pitchFamily="34" charset="0"/>
              </a:rPr>
              <a:t>d'attaques</a:t>
            </a:r>
            <a:r>
              <a:rPr lang="en-US" sz="2400" b="1" dirty="0">
                <a:solidFill>
                  <a:schemeClr val="tx1">
                    <a:lumMod val="95000"/>
                    <a:lumOff val="5000"/>
                  </a:schemeClr>
                </a:solidFill>
                <a:latin typeface="Arial" panose="020B0604020202020204" pitchFamily="34" charset="0"/>
                <a:cs typeface="Arial" panose="020B0604020202020204" pitchFamily="34" charset="0"/>
              </a:rPr>
              <a:t> </a:t>
            </a:r>
            <a:r>
              <a:rPr lang="en-US" sz="2400" b="1" dirty="0" err="1">
                <a:solidFill>
                  <a:schemeClr val="tx1">
                    <a:lumMod val="95000"/>
                    <a:lumOff val="5000"/>
                  </a:schemeClr>
                </a:solidFill>
                <a:latin typeface="Arial" panose="020B0604020202020204" pitchFamily="34" charset="0"/>
                <a:cs typeface="Arial" panose="020B0604020202020204" pitchFamily="34" charset="0"/>
              </a:rPr>
              <a:t>terroristes</a:t>
            </a:r>
            <a:r>
              <a:rPr lang="ru-RU" sz="2400" b="1" dirty="0">
                <a:solidFill>
                  <a:schemeClr val="tx1">
                    <a:lumMod val="95000"/>
                    <a:lumOff val="5000"/>
                  </a:schemeClr>
                </a:solidFill>
                <a:latin typeface="Arial" panose="020B0604020202020204" pitchFamily="34" charset="0"/>
                <a:cs typeface="Arial" panose="020B0604020202020204" pitchFamily="34" charset="0"/>
              </a:rPr>
              <a:t>.</a:t>
            </a:r>
            <a:br>
              <a:rPr lang="ru-RU" sz="2400" b="1" dirty="0">
                <a:solidFill>
                  <a:schemeClr val="tx1">
                    <a:lumMod val="95000"/>
                    <a:lumOff val="5000"/>
                  </a:schemeClr>
                </a:solidFill>
                <a:latin typeface="Arial" panose="020B0604020202020204" pitchFamily="34" charset="0"/>
                <a:cs typeface="Arial" panose="020B0604020202020204" pitchFamily="34" charset="0"/>
              </a:rPr>
            </a:br>
            <a:r>
              <a:rPr lang="ar-SY" sz="2400" b="1" dirty="0">
                <a:solidFill>
                  <a:schemeClr val="tx1">
                    <a:lumMod val="95000"/>
                    <a:lumOff val="5000"/>
                  </a:schemeClr>
                </a:solidFill>
                <a:latin typeface="Arial" panose="020B0604020202020204" pitchFamily="34" charset="0"/>
                <a:cs typeface="Arial" panose="020B0604020202020204" pitchFamily="34" charset="0"/>
              </a:rPr>
              <a:t>أنواع الهجمات الإرهابية</a:t>
            </a:r>
            <a:endParaRPr lang="ru-RU" sz="2400"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3" name="Объект 2">
            <a:extLst>
              <a:ext uri="{FF2B5EF4-FFF2-40B4-BE49-F238E27FC236}">
                <a16:creationId xmlns:a16="http://schemas.microsoft.com/office/drawing/2014/main" id="{C64317D8-CD2E-4B91-BE0C-40B060560C8F}"/>
              </a:ext>
            </a:extLst>
          </p:cNvPr>
          <p:cNvSpPr>
            <a:spLocks noGrp="1"/>
          </p:cNvSpPr>
          <p:nvPr>
            <p:ph idx="1"/>
          </p:nvPr>
        </p:nvSpPr>
        <p:spPr>
          <a:xfrm>
            <a:off x="102919" y="985652"/>
            <a:ext cx="11867408" cy="5777345"/>
          </a:xfrm>
        </p:spPr>
        <p:txBody>
          <a:bodyPr/>
          <a:lstStyle/>
          <a:p>
            <a:pPr marL="0" indent="0">
              <a:buNone/>
            </a:pPr>
            <a:r>
              <a:rPr lang="ru-RU" sz="2400" dirty="0"/>
              <a:t>1. Поджоги, угрозы по телефону, шантаж.</a:t>
            </a:r>
          </a:p>
          <a:p>
            <a:pPr marL="0" indent="0">
              <a:buNone/>
            </a:pPr>
            <a:r>
              <a:rPr lang="ru-RU" sz="2400" dirty="0"/>
              <a:t>    </a:t>
            </a:r>
            <a:r>
              <a:rPr lang="en-US" sz="2400" dirty="0"/>
              <a:t>Arson, telephone threats, blackmail.</a:t>
            </a:r>
            <a:r>
              <a:rPr lang="ru-RU" sz="2400" dirty="0"/>
              <a:t> </a:t>
            </a:r>
            <a:r>
              <a:rPr lang="fr-FR" sz="2400" dirty="0"/>
              <a:t>Incendie criminel, menaces téléphoniques, chantage.</a:t>
            </a:r>
            <a:r>
              <a:rPr lang="ru-RU" sz="2400" dirty="0"/>
              <a:t> </a:t>
            </a:r>
            <a:r>
              <a:rPr lang="ar-SY" sz="2400" dirty="0"/>
              <a:t>حريق متعمد، تهديدات هاتفية، ابتزاز.</a:t>
            </a:r>
            <a:endParaRPr lang="ru-RU" sz="2400" dirty="0"/>
          </a:p>
          <a:p>
            <a:pPr marL="0" indent="0">
              <a:buNone/>
            </a:pPr>
            <a:endParaRPr lang="ru-RU" sz="1000" dirty="0"/>
          </a:p>
          <a:p>
            <a:pPr marL="0" indent="0">
              <a:buNone/>
            </a:pPr>
            <a:r>
              <a:rPr lang="ru-RU" sz="2400" dirty="0"/>
              <a:t>2. Взрывы в общественных местах.</a:t>
            </a:r>
          </a:p>
          <a:p>
            <a:pPr marL="0" indent="0">
              <a:buNone/>
            </a:pPr>
            <a:r>
              <a:rPr lang="ru-RU" sz="2400" dirty="0"/>
              <a:t>   </a:t>
            </a:r>
            <a:r>
              <a:rPr lang="en-US" sz="2400" dirty="0"/>
              <a:t>Explosions in public places.</a:t>
            </a:r>
            <a:r>
              <a:rPr lang="ru-RU" sz="2400" dirty="0"/>
              <a:t> </a:t>
            </a:r>
            <a:r>
              <a:rPr lang="fr-FR" sz="2400" dirty="0"/>
              <a:t>Explosions dans les lieux publics.</a:t>
            </a:r>
            <a:r>
              <a:rPr lang="ru-RU" sz="2400" dirty="0"/>
              <a:t> </a:t>
            </a:r>
            <a:r>
              <a:rPr lang="ar-SY" sz="2400" dirty="0"/>
              <a:t>انفجارات في الأماكن العامة.</a:t>
            </a:r>
            <a:endParaRPr lang="ru-RU" sz="2400" dirty="0"/>
          </a:p>
          <a:p>
            <a:pPr marL="0" indent="0">
              <a:buNone/>
            </a:pPr>
            <a:endParaRPr lang="ru-RU" sz="1000" dirty="0"/>
          </a:p>
          <a:p>
            <a:pPr marL="0" indent="0">
              <a:buNone/>
            </a:pPr>
            <a:r>
              <a:rPr lang="ru-RU" sz="2400" dirty="0"/>
              <a:t>3. Захват заложников (общественных зданий, транспортных средств). </a:t>
            </a:r>
          </a:p>
          <a:p>
            <a:pPr marL="0" indent="0">
              <a:buNone/>
            </a:pPr>
            <a:r>
              <a:rPr lang="ru-RU" sz="2400" dirty="0"/>
              <a:t> </a:t>
            </a:r>
            <a:r>
              <a:rPr lang="en-US" sz="2400" dirty="0"/>
              <a:t>Taking hostages (public buildings, vehicles).</a:t>
            </a:r>
            <a:r>
              <a:rPr lang="ru-RU" sz="2400" dirty="0"/>
              <a:t> </a:t>
            </a:r>
            <a:r>
              <a:rPr lang="fr-FR" sz="2400" dirty="0"/>
              <a:t>Prise d'otages (bâtiments publics, véhicules).</a:t>
            </a:r>
            <a:r>
              <a:rPr lang="ru-RU" sz="2400" dirty="0"/>
              <a:t> </a:t>
            </a:r>
            <a:r>
              <a:rPr lang="ar-SY" sz="2400" dirty="0"/>
              <a:t>أخذ الرهائن (المباني العامة والمركبات).</a:t>
            </a:r>
            <a:endParaRPr lang="ru-RU" sz="2400" dirty="0"/>
          </a:p>
          <a:p>
            <a:pPr marL="0" indent="0">
              <a:buNone/>
            </a:pPr>
            <a:r>
              <a:rPr lang="ru-RU" sz="2400" dirty="0"/>
              <a:t> </a:t>
            </a:r>
          </a:p>
          <a:p>
            <a:pPr marL="0" indent="0">
              <a:buNone/>
            </a:pPr>
            <a:r>
              <a:rPr lang="ru-RU" sz="2400" dirty="0"/>
              <a:t>4. Акции с использованием оружия массового поражения. </a:t>
            </a:r>
          </a:p>
          <a:p>
            <a:pPr marL="0" indent="0">
              <a:buNone/>
            </a:pPr>
            <a:r>
              <a:rPr lang="ru-RU" sz="2400" dirty="0"/>
              <a:t> </a:t>
            </a:r>
            <a:r>
              <a:rPr lang="en-US" sz="2400" dirty="0"/>
              <a:t>Actions using weapons of mass destruction.</a:t>
            </a:r>
            <a:r>
              <a:rPr lang="ru-RU" sz="2400" dirty="0"/>
              <a:t> </a:t>
            </a:r>
            <a:r>
              <a:rPr lang="fr-FR" sz="2400" dirty="0"/>
              <a:t>Actions utilisant des armes de destruction massive.</a:t>
            </a:r>
            <a:r>
              <a:rPr lang="ru-RU" sz="2400" dirty="0"/>
              <a:t> </a:t>
            </a:r>
            <a:r>
              <a:rPr lang="ar-SY" sz="2400" dirty="0"/>
              <a:t>الإجراءات التي تستخدم أسلحة الدمار الشامل.</a:t>
            </a:r>
            <a:endParaRPr lang="ru-RU" sz="2400" dirty="0"/>
          </a:p>
          <a:p>
            <a:pPr marL="0" indent="0">
              <a:buNone/>
            </a:pPr>
            <a:endParaRPr lang="ru-RU" dirty="0"/>
          </a:p>
        </p:txBody>
      </p:sp>
    </p:spTree>
    <p:extLst>
      <p:ext uri="{BB962C8B-B14F-4D97-AF65-F5344CB8AC3E}">
        <p14:creationId xmlns:p14="http://schemas.microsoft.com/office/powerpoint/2010/main" val="42099352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94CACF42-C74A-4010-5289-F42469E5F9D4}"/>
              </a:ext>
            </a:extLst>
          </p:cNvPr>
          <p:cNvSpPr/>
          <p:nvPr/>
        </p:nvSpPr>
        <p:spPr>
          <a:xfrm>
            <a:off x="0" y="0"/>
            <a:ext cx="12192000" cy="6858000"/>
          </a:xfrm>
          <a:prstGeom prst="rect">
            <a:avLst/>
          </a:prstGeom>
          <a:blipFill>
            <a:blip r:embed="rId2"/>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C4C149CE-F44D-4517-B537-9D0305024C96}"/>
              </a:ext>
            </a:extLst>
          </p:cNvPr>
          <p:cNvSpPr>
            <a:spLocks noGrp="1"/>
          </p:cNvSpPr>
          <p:nvPr>
            <p:ph type="title"/>
          </p:nvPr>
        </p:nvSpPr>
        <p:spPr>
          <a:xfrm>
            <a:off x="838200" y="213757"/>
            <a:ext cx="10515600" cy="724394"/>
          </a:xfrm>
        </p:spPr>
        <p:txBody>
          <a:bodyPr anchor="t">
            <a:normAutofit/>
          </a:bodyPr>
          <a:lstStyle/>
          <a:p>
            <a:pPr algn="ctr"/>
            <a:r>
              <a:rPr lang="ru-RU" sz="2200" b="1" dirty="0">
                <a:latin typeface="Arial" panose="020B0604020202020204" pitchFamily="34" charset="0"/>
                <a:cs typeface="Arial" panose="020B0604020202020204" pitchFamily="34" charset="0"/>
              </a:rPr>
              <a:t>Угрозы по телефону. </a:t>
            </a:r>
            <a:r>
              <a:rPr lang="en-US" sz="2200" b="1" dirty="0">
                <a:latin typeface="Arial" panose="020B0604020202020204" pitchFamily="34" charset="0"/>
                <a:cs typeface="Arial" panose="020B0604020202020204" pitchFamily="34" charset="0"/>
              </a:rPr>
              <a:t>Threats by phone.</a:t>
            </a:r>
            <a:r>
              <a:rPr lang="ru-RU" sz="2200" b="1" dirty="0">
                <a:latin typeface="Arial" panose="020B0604020202020204" pitchFamily="34" charset="0"/>
                <a:cs typeface="Arial" panose="020B0604020202020204" pitchFamily="34" charset="0"/>
              </a:rPr>
              <a:t> </a:t>
            </a:r>
            <a:br>
              <a:rPr lang="ru-RU" sz="2200" b="1" dirty="0">
                <a:latin typeface="Arial" panose="020B0604020202020204" pitchFamily="34" charset="0"/>
                <a:cs typeface="Arial" panose="020B0604020202020204" pitchFamily="34" charset="0"/>
              </a:rPr>
            </a:br>
            <a:r>
              <a:rPr lang="en-US" sz="2200" b="1" dirty="0">
                <a:latin typeface="Arial" panose="020B0604020202020204" pitchFamily="34" charset="0"/>
                <a:cs typeface="Arial" panose="020B0604020202020204" pitchFamily="34" charset="0"/>
              </a:rPr>
              <a:t>Menaces par </a:t>
            </a:r>
            <a:r>
              <a:rPr lang="en-US" sz="2200" b="1" dirty="0" err="1">
                <a:latin typeface="Arial" panose="020B0604020202020204" pitchFamily="34" charset="0"/>
                <a:cs typeface="Arial" panose="020B0604020202020204" pitchFamily="34" charset="0"/>
              </a:rPr>
              <a:t>téléphone</a:t>
            </a:r>
            <a:r>
              <a:rPr lang="en-US" sz="2200" b="1" dirty="0">
                <a:latin typeface="Arial" panose="020B0604020202020204" pitchFamily="34" charset="0"/>
                <a:cs typeface="Arial" panose="020B0604020202020204" pitchFamily="34" charset="0"/>
              </a:rPr>
              <a:t>.</a:t>
            </a:r>
            <a:r>
              <a:rPr lang="ru-RU" sz="2200" b="1" dirty="0">
                <a:latin typeface="Arial" panose="020B0604020202020204" pitchFamily="34" charset="0"/>
                <a:cs typeface="Arial" panose="020B0604020202020204" pitchFamily="34" charset="0"/>
              </a:rPr>
              <a:t> </a:t>
            </a:r>
            <a:r>
              <a:rPr lang="ar-SY" sz="2200" b="1" dirty="0">
                <a:latin typeface="Arial" panose="020B0604020202020204" pitchFamily="34" charset="0"/>
                <a:cs typeface="Arial" panose="020B0604020202020204" pitchFamily="34" charset="0"/>
              </a:rPr>
              <a:t>التهديدات عبر الهاتف.</a:t>
            </a:r>
            <a:endParaRPr lang="ru-RU" sz="2200" b="1" dirty="0">
              <a:latin typeface="Arial" panose="020B0604020202020204" pitchFamily="34" charset="0"/>
              <a:cs typeface="Arial" panose="020B0604020202020204" pitchFamily="34" charset="0"/>
            </a:endParaRPr>
          </a:p>
        </p:txBody>
      </p:sp>
      <p:sp>
        <p:nvSpPr>
          <p:cNvPr id="3" name="Объект 2">
            <a:extLst>
              <a:ext uri="{FF2B5EF4-FFF2-40B4-BE49-F238E27FC236}">
                <a16:creationId xmlns:a16="http://schemas.microsoft.com/office/drawing/2014/main" id="{4820BF3B-B3AB-447A-8639-4EDC309B1F84}"/>
              </a:ext>
            </a:extLst>
          </p:cNvPr>
          <p:cNvSpPr>
            <a:spLocks noGrp="1"/>
          </p:cNvSpPr>
          <p:nvPr>
            <p:ph idx="1"/>
          </p:nvPr>
        </p:nvSpPr>
        <p:spPr>
          <a:xfrm>
            <a:off x="154379" y="1211283"/>
            <a:ext cx="11744696" cy="5320146"/>
          </a:xfrm>
        </p:spPr>
        <p:txBody>
          <a:bodyPr>
            <a:normAutofit/>
          </a:bodyPr>
          <a:lstStyle/>
          <a:p>
            <a:pPr marL="0" indent="0" algn="just">
              <a:buNone/>
            </a:pPr>
            <a:r>
              <a:rPr lang="ru-RU" sz="2000" b="1" dirty="0">
                <a:latin typeface="+mj-lt"/>
              </a:rPr>
              <a:t>Телефонный терроризм – это передача ложной информации о террористическом акте, который уже произошел или может произойти в каком-либо месте. </a:t>
            </a:r>
          </a:p>
          <a:p>
            <a:pPr marL="0" indent="0" algn="just">
              <a:buNone/>
            </a:pPr>
            <a:r>
              <a:rPr lang="en-US" sz="2000" b="1" dirty="0">
                <a:latin typeface="+mj-lt"/>
              </a:rPr>
              <a:t>Telephone terrorism is the transmission of false information about a terrorist attack that has already occurred or may occur in any place.</a:t>
            </a:r>
            <a:endParaRPr lang="ru-RU" sz="2000" b="1" dirty="0">
              <a:latin typeface="+mj-lt"/>
            </a:endParaRPr>
          </a:p>
          <a:p>
            <a:pPr marL="0" indent="0" algn="just">
              <a:buNone/>
            </a:pPr>
            <a:r>
              <a:rPr lang="fr-FR" sz="2000" b="1" dirty="0">
                <a:latin typeface="+mj-lt"/>
              </a:rPr>
              <a:t>Le terrorisme téléphonique est la transmission de fausses informations sur une attaque terroriste qui a déjà eu lieu ou pourrait survenir n'importe où.</a:t>
            </a:r>
            <a:endParaRPr lang="ru-RU" sz="2000" b="1" dirty="0">
              <a:latin typeface="+mj-lt"/>
            </a:endParaRPr>
          </a:p>
          <a:p>
            <a:pPr marL="0" indent="0" algn="just">
              <a:buNone/>
            </a:pPr>
            <a:r>
              <a:rPr lang="ar-SY" sz="2000" b="1" dirty="0">
                <a:latin typeface="+mj-lt"/>
              </a:rPr>
              <a:t>الإرهاب الهاتفي هو نقل معلومات كاذبة حول هجوم إرهابي وقع بالفعل أو قد يحدث في أي مكان.</a:t>
            </a:r>
            <a:endParaRPr lang="ru-RU" sz="2000" b="1" dirty="0">
              <a:latin typeface="+mj-lt"/>
            </a:endParaRPr>
          </a:p>
          <a:p>
            <a:pPr marL="0" indent="0" algn="just">
              <a:buNone/>
            </a:pPr>
            <a:endParaRPr lang="ru-RU" sz="2000" b="1" dirty="0">
              <a:latin typeface="+mj-lt"/>
            </a:endParaRPr>
          </a:p>
          <a:p>
            <a:pPr marL="0" indent="0" algn="just">
              <a:buNone/>
            </a:pPr>
            <a:r>
              <a:rPr lang="ru-RU" sz="2000" b="1" dirty="0">
                <a:latin typeface="+mj-lt"/>
              </a:rPr>
              <a:t>Наказание за телефонный терроризм – штраф (от 200 000 рублей), исправительные работы (3 года), арест (на 3 года).</a:t>
            </a:r>
          </a:p>
          <a:p>
            <a:pPr marL="0" indent="0" algn="just">
              <a:buNone/>
            </a:pPr>
            <a:r>
              <a:rPr lang="en-US" sz="2000" b="1" dirty="0">
                <a:latin typeface="+mj-lt"/>
              </a:rPr>
              <a:t>Punishment for telephone terrorism is a fine (from 200,000 rubles), correctional labor (3 years), arrest (3 years).</a:t>
            </a:r>
            <a:endParaRPr lang="ru-RU" sz="2000" b="1" dirty="0">
              <a:latin typeface="+mj-lt"/>
            </a:endParaRPr>
          </a:p>
          <a:p>
            <a:pPr marL="0" indent="0" algn="just">
              <a:buNone/>
            </a:pPr>
            <a:r>
              <a:rPr lang="fr-FR" sz="2000" b="1" dirty="0">
                <a:latin typeface="+mj-lt"/>
              </a:rPr>
              <a:t>La punition pour terrorisme téléphonique est une amende (à partir de 200 000 roubles), des travaux correctionnels (3 ans), une arrestation (3 ans).</a:t>
            </a:r>
            <a:endParaRPr lang="ru-RU" sz="2000" b="1" dirty="0">
              <a:latin typeface="+mj-lt"/>
            </a:endParaRPr>
          </a:p>
          <a:p>
            <a:pPr marL="0" indent="0" algn="just">
              <a:buNone/>
            </a:pPr>
            <a:r>
              <a:rPr lang="ar-SY" sz="2000" b="1" dirty="0">
                <a:latin typeface="+mj-lt"/>
              </a:rPr>
              <a:t>عقوبة الإرهاب عبر الهاتف هي غرامة (من 200000 روبل)، والعمل الإصلاحي (3 سنوات)، والاعتقال (3 سنوات).</a:t>
            </a:r>
            <a:endParaRPr lang="ru-RU" sz="2000" b="1" dirty="0">
              <a:latin typeface="+mj-lt"/>
            </a:endParaRPr>
          </a:p>
        </p:txBody>
      </p:sp>
      <p:pic>
        <p:nvPicPr>
          <p:cNvPr id="4" name="Picture 4">
            <a:extLst>
              <a:ext uri="{FF2B5EF4-FFF2-40B4-BE49-F238E27FC236}">
                <a16:creationId xmlns:a16="http://schemas.microsoft.com/office/drawing/2014/main" id="{B669B798-52D0-43F0-8626-7318B72D02D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102498" y="136566"/>
            <a:ext cx="1251302" cy="938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1684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DF33B4C8-C474-446E-BAEC-6ABA208FB920}"/>
              </a:ext>
            </a:extLst>
          </p:cNvPr>
          <p:cNvPicPr>
            <a:picLocks noChangeAspect="1"/>
          </p:cNvPicPr>
          <p:nvPr/>
        </p:nvPicPr>
        <p:blipFill>
          <a:blip r:embed="rId2"/>
          <a:stretch>
            <a:fillRect/>
          </a:stretch>
        </p:blipFill>
        <p:spPr>
          <a:xfrm>
            <a:off x="0" y="0"/>
            <a:ext cx="12192000" cy="6883918"/>
          </a:xfrm>
          <a:prstGeom prst="rect">
            <a:avLst/>
          </a:prstGeom>
        </p:spPr>
      </p:pic>
    </p:spTree>
    <p:extLst>
      <p:ext uri="{BB962C8B-B14F-4D97-AF65-F5344CB8AC3E}">
        <p14:creationId xmlns:p14="http://schemas.microsoft.com/office/powerpoint/2010/main" val="34864237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6E40032E-0659-4D78-AEE9-6791E4FC9FC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8722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7667A9C5-DCD8-4021-B466-A86DD5EEE431}"/>
              </a:ext>
            </a:extLst>
          </p:cNvPr>
          <p:cNvPicPr>
            <a:picLocks noChangeAspect="1"/>
          </p:cNvPicPr>
          <p:nvPr/>
        </p:nvPicPr>
        <p:blipFill>
          <a:blip r:embed="rId2">
            <a:duotone>
              <a:schemeClr val="accent4">
                <a:shade val="45000"/>
                <a:satMod val="135000"/>
              </a:schemeClr>
              <a:prstClr val="white"/>
            </a:duotone>
          </a:blip>
          <a:stretch>
            <a:fillRect/>
          </a:stretch>
        </p:blipFill>
        <p:spPr>
          <a:xfrm>
            <a:off x="0" y="4762"/>
            <a:ext cx="12192000" cy="6848475"/>
          </a:xfrm>
          <a:prstGeom prst="rect">
            <a:avLst/>
          </a:prstGeom>
        </p:spPr>
      </p:pic>
      <p:sp>
        <p:nvSpPr>
          <p:cNvPr id="5" name="TextBox 4">
            <a:extLst>
              <a:ext uri="{FF2B5EF4-FFF2-40B4-BE49-F238E27FC236}">
                <a16:creationId xmlns:a16="http://schemas.microsoft.com/office/drawing/2014/main" id="{E632AF80-6482-476E-BEEB-3C5E71302442}"/>
              </a:ext>
            </a:extLst>
          </p:cNvPr>
          <p:cNvSpPr txBox="1"/>
          <p:nvPr/>
        </p:nvSpPr>
        <p:spPr>
          <a:xfrm>
            <a:off x="98961" y="320634"/>
            <a:ext cx="11994077" cy="3970318"/>
          </a:xfrm>
          <a:prstGeom prst="rect">
            <a:avLst/>
          </a:prstGeom>
          <a:noFill/>
        </p:spPr>
        <p:txBody>
          <a:bodyPr wrap="square" rtlCol="0">
            <a:spAutoFit/>
          </a:bodyPr>
          <a:lstStyle/>
          <a:p>
            <a:pPr algn="ctr"/>
            <a:r>
              <a:rPr lang="ru-RU" sz="2800" b="1" u="sng" dirty="0"/>
              <a:t>Это экстремизм</a:t>
            </a:r>
            <a:r>
              <a:rPr lang="ru-RU" sz="2000" u="sng" dirty="0"/>
              <a:t>!</a:t>
            </a:r>
          </a:p>
          <a:p>
            <a:pPr algn="ctr"/>
            <a:r>
              <a:rPr lang="ru-RU" sz="2800" b="1" dirty="0"/>
              <a:t>Пропаганда терроризма и другая террористическая деятельность. </a:t>
            </a:r>
          </a:p>
          <a:p>
            <a:pPr algn="ctr"/>
            <a:r>
              <a:rPr lang="ru-RU" sz="2800" b="1" dirty="0"/>
              <a:t>Помощь террористам. </a:t>
            </a:r>
          </a:p>
          <a:p>
            <a:pPr algn="ctr"/>
            <a:r>
              <a:rPr lang="en-US" sz="2800" b="1" dirty="0"/>
              <a:t>This is extremism!</a:t>
            </a:r>
          </a:p>
          <a:p>
            <a:pPr algn="ctr"/>
            <a:r>
              <a:rPr lang="en-US" sz="2800" b="1" dirty="0"/>
              <a:t>Propaganda of terrorism and other terrorist activities.</a:t>
            </a:r>
            <a:r>
              <a:rPr lang="ru-RU" sz="2800" b="1" dirty="0"/>
              <a:t> </a:t>
            </a:r>
            <a:r>
              <a:rPr lang="en-US" sz="2800" b="1" dirty="0"/>
              <a:t>Helping terrorists.</a:t>
            </a:r>
            <a:endParaRPr lang="ru-RU" sz="2800" b="1" dirty="0"/>
          </a:p>
          <a:p>
            <a:pPr algn="ctr"/>
            <a:r>
              <a:rPr lang="fr-FR" sz="2800" b="1" dirty="0"/>
              <a:t>C'est de l'extrémisme !</a:t>
            </a:r>
          </a:p>
          <a:p>
            <a:pPr algn="ctr"/>
            <a:r>
              <a:rPr lang="fr-FR" sz="2800" b="1" dirty="0"/>
              <a:t>Propagande terroriste et autres activités terroristes.</a:t>
            </a:r>
            <a:r>
              <a:rPr lang="ru-RU" sz="2800" b="1" dirty="0"/>
              <a:t> </a:t>
            </a:r>
            <a:r>
              <a:rPr lang="fr-FR" sz="2800" b="1" dirty="0"/>
              <a:t>Aider les terroristes.</a:t>
            </a:r>
            <a:endParaRPr lang="ru-RU" sz="2800" b="1" dirty="0"/>
          </a:p>
          <a:p>
            <a:pPr algn="ctr"/>
            <a:r>
              <a:rPr lang="ar-SY" sz="2800" b="1" dirty="0"/>
              <a:t>هذا هو التطرف!</a:t>
            </a:r>
          </a:p>
          <a:p>
            <a:pPr algn="ctr"/>
            <a:r>
              <a:rPr lang="ar-SY" sz="2800" b="1" dirty="0"/>
              <a:t>الدعاية للإرهاب والأنشطة الإرهابية الأخرى. مساعدة الإرهابيين.</a:t>
            </a:r>
            <a:endParaRPr lang="ru-RU" sz="2800" b="1" dirty="0"/>
          </a:p>
        </p:txBody>
      </p:sp>
      <p:pic>
        <p:nvPicPr>
          <p:cNvPr id="2050" name="Picture 2">
            <a:extLst>
              <a:ext uri="{FF2B5EF4-FFF2-40B4-BE49-F238E27FC236}">
                <a16:creationId xmlns:a16="http://schemas.microsoft.com/office/drawing/2014/main" id="{5A85C4B0-764D-4D17-BA1C-50CC32D9D7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262" y="4261593"/>
            <a:ext cx="3010382" cy="23743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1CCBD5B-66F7-46D0-BEA7-795B76FECD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3634" y="4366162"/>
            <a:ext cx="4418672" cy="219460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2BD88527-F5D7-433B-9269-6020773B86D8}"/>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b="19654"/>
          <a:stretch/>
        </p:blipFill>
        <p:spPr bwMode="auto">
          <a:xfrm>
            <a:off x="8404296" y="4290952"/>
            <a:ext cx="3446881" cy="1958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7436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D968E000-E069-4166-B8F8-B31922B7CB8C}"/>
              </a:ext>
            </a:extLst>
          </p:cNvPr>
          <p:cNvPicPr>
            <a:picLocks noChangeAspect="1"/>
          </p:cNvPicPr>
          <p:nvPr/>
        </p:nvPicPr>
        <p:blipFill>
          <a:blip r:embed="rId2"/>
          <a:stretch>
            <a:fillRect/>
          </a:stretch>
        </p:blipFill>
        <p:spPr>
          <a:xfrm>
            <a:off x="-1" y="0"/>
            <a:ext cx="12213203" cy="6858000"/>
          </a:xfrm>
          <a:prstGeom prst="rect">
            <a:avLst/>
          </a:prstGeom>
        </p:spPr>
      </p:pic>
    </p:spTree>
    <p:extLst>
      <p:ext uri="{BB962C8B-B14F-4D97-AF65-F5344CB8AC3E}">
        <p14:creationId xmlns:p14="http://schemas.microsoft.com/office/powerpoint/2010/main" val="14534673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46E19132-F642-4085-AEF2-88D50D6B8534}"/>
              </a:ext>
            </a:extLst>
          </p:cNvPr>
          <p:cNvPicPr>
            <a:picLocks noChangeAspect="1"/>
          </p:cNvPicPr>
          <p:nvPr/>
        </p:nvPicPr>
        <p:blipFill>
          <a:blip r:embed="rId2"/>
          <a:stretch>
            <a:fillRect/>
          </a:stretch>
        </p:blipFill>
        <p:spPr>
          <a:xfrm>
            <a:off x="0" y="0"/>
            <a:ext cx="12201277" cy="6858000"/>
          </a:xfrm>
          <a:prstGeom prst="rect">
            <a:avLst/>
          </a:prstGeom>
        </p:spPr>
      </p:pic>
    </p:spTree>
    <p:extLst>
      <p:ext uri="{BB962C8B-B14F-4D97-AF65-F5344CB8AC3E}">
        <p14:creationId xmlns:p14="http://schemas.microsoft.com/office/powerpoint/2010/main" val="5458765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21E48AEB-6162-4A7B-B584-7ACE78D0CEAC}"/>
              </a:ext>
            </a:extLst>
          </p:cNvPr>
          <p:cNvPicPr>
            <a:picLocks noChangeAspect="1"/>
          </p:cNvPicPr>
          <p:nvPr/>
        </p:nvPicPr>
        <p:blipFill>
          <a:blip r:embed="rId2"/>
          <a:stretch>
            <a:fillRect/>
          </a:stretch>
        </p:blipFill>
        <p:spPr>
          <a:xfrm>
            <a:off x="1" y="0"/>
            <a:ext cx="12191999" cy="6858000"/>
          </a:xfrm>
          <a:prstGeom prst="rect">
            <a:avLst/>
          </a:prstGeom>
        </p:spPr>
      </p:pic>
    </p:spTree>
    <p:extLst>
      <p:ext uri="{BB962C8B-B14F-4D97-AF65-F5344CB8AC3E}">
        <p14:creationId xmlns:p14="http://schemas.microsoft.com/office/powerpoint/2010/main" val="4747231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B19F865C-C65D-443E-A8A2-052BF842BC02}"/>
              </a:ext>
            </a:extLst>
          </p:cNvPr>
          <p:cNvPicPr>
            <a:picLocks noChangeAspect="1"/>
          </p:cNvPicPr>
          <p:nvPr/>
        </p:nvPicPr>
        <p:blipFill>
          <a:blip r:embed="rId2"/>
          <a:stretch>
            <a:fillRect/>
          </a:stretch>
        </p:blipFill>
        <p:spPr>
          <a:xfrm>
            <a:off x="0" y="0"/>
            <a:ext cx="12178862" cy="6858000"/>
          </a:xfrm>
          <a:prstGeom prst="rect">
            <a:avLst/>
          </a:prstGeom>
        </p:spPr>
      </p:pic>
    </p:spTree>
    <p:extLst>
      <p:ext uri="{BB962C8B-B14F-4D97-AF65-F5344CB8AC3E}">
        <p14:creationId xmlns:p14="http://schemas.microsoft.com/office/powerpoint/2010/main" val="3011854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542ACFB3-E77A-4397-BFDB-55CB2D532A59}"/>
              </a:ext>
            </a:extLst>
          </p:cNvPr>
          <p:cNvPicPr>
            <a:picLocks noChangeAspect="1"/>
          </p:cNvPicPr>
          <p:nvPr/>
        </p:nvPicPr>
        <p:blipFill>
          <a:blip r:embed="rId2"/>
          <a:stretch>
            <a:fillRect/>
          </a:stretch>
        </p:blipFill>
        <p:spPr>
          <a:xfrm>
            <a:off x="0" y="0"/>
            <a:ext cx="12192000" cy="6883918"/>
          </a:xfrm>
          <a:prstGeom prst="rect">
            <a:avLst/>
          </a:prstGeom>
        </p:spPr>
      </p:pic>
    </p:spTree>
    <p:extLst>
      <p:ext uri="{BB962C8B-B14F-4D97-AF65-F5344CB8AC3E}">
        <p14:creationId xmlns:p14="http://schemas.microsoft.com/office/powerpoint/2010/main" val="40101714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3417FD0F-B04A-479D-A6E3-900749356FE0}"/>
              </a:ext>
            </a:extLst>
          </p:cNvPr>
          <p:cNvPicPr>
            <a:picLocks noChangeAspect="1"/>
          </p:cNvPicPr>
          <p:nvPr/>
        </p:nvPicPr>
        <p:blipFill>
          <a:blip r:embed="rId2"/>
          <a:stretch>
            <a:fillRect/>
          </a:stretch>
        </p:blipFill>
        <p:spPr>
          <a:xfrm>
            <a:off x="0" y="0"/>
            <a:ext cx="12192000" cy="6883918"/>
          </a:xfrm>
          <a:prstGeom prst="rect">
            <a:avLst/>
          </a:prstGeom>
        </p:spPr>
      </p:pic>
    </p:spTree>
    <p:extLst>
      <p:ext uri="{BB962C8B-B14F-4D97-AF65-F5344CB8AC3E}">
        <p14:creationId xmlns:p14="http://schemas.microsoft.com/office/powerpoint/2010/main" val="36608069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BD434C41-7FFC-48F4-A291-7499E7C250B9}"/>
              </a:ext>
            </a:extLst>
          </p:cNvPr>
          <p:cNvPicPr>
            <a:picLocks noChangeAspect="1"/>
          </p:cNvPicPr>
          <p:nvPr/>
        </p:nvPicPr>
        <p:blipFill>
          <a:blip r:embed="rId2"/>
          <a:stretch>
            <a:fillRect/>
          </a:stretch>
        </p:blipFill>
        <p:spPr>
          <a:xfrm>
            <a:off x="0" y="0"/>
            <a:ext cx="12227719" cy="6858000"/>
          </a:xfrm>
          <a:prstGeom prst="rect">
            <a:avLst/>
          </a:prstGeom>
        </p:spPr>
      </p:pic>
    </p:spTree>
    <p:extLst>
      <p:ext uri="{BB962C8B-B14F-4D97-AF65-F5344CB8AC3E}">
        <p14:creationId xmlns:p14="http://schemas.microsoft.com/office/powerpoint/2010/main" val="1516560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B2CF818C-F6A0-4BE9-A43E-AD728183C30A}"/>
              </a:ext>
            </a:extLst>
          </p:cNvPr>
          <p:cNvPicPr>
            <a:picLocks noChangeAspect="1"/>
          </p:cNvPicPr>
          <p:nvPr/>
        </p:nvPicPr>
        <p:blipFill>
          <a:blip r:embed="rId2"/>
          <a:stretch>
            <a:fillRect/>
          </a:stretch>
        </p:blipFill>
        <p:spPr>
          <a:xfrm>
            <a:off x="0" y="0"/>
            <a:ext cx="12199896" cy="6858000"/>
          </a:xfrm>
          <a:prstGeom prst="rect">
            <a:avLst/>
          </a:prstGeom>
        </p:spPr>
      </p:pic>
    </p:spTree>
    <p:extLst>
      <p:ext uri="{BB962C8B-B14F-4D97-AF65-F5344CB8AC3E}">
        <p14:creationId xmlns:p14="http://schemas.microsoft.com/office/powerpoint/2010/main" val="497680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815FABD2-8BA3-D2A5-C091-99A8D4D04E3D}"/>
              </a:ext>
            </a:extLst>
          </p:cNvPr>
          <p:cNvSpPr/>
          <p:nvPr/>
        </p:nvSpPr>
        <p:spPr>
          <a:xfrm>
            <a:off x="0" y="0"/>
            <a:ext cx="12192000" cy="6858000"/>
          </a:xfrm>
          <a:prstGeom prst="rect">
            <a:avLst/>
          </a:prstGeom>
          <a:blipFill>
            <a:blip r:embed="rId2"/>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C15B78E6-31AA-4DCD-A3E4-55E33E7DA553}"/>
              </a:ext>
            </a:extLst>
          </p:cNvPr>
          <p:cNvSpPr>
            <a:spLocks noGrp="1"/>
          </p:cNvSpPr>
          <p:nvPr>
            <p:ph type="title"/>
          </p:nvPr>
        </p:nvSpPr>
        <p:spPr>
          <a:xfrm>
            <a:off x="3218212" y="570016"/>
            <a:ext cx="8135587" cy="4904509"/>
          </a:xfrm>
        </p:spPr>
        <p:txBody>
          <a:bodyPr anchor="t">
            <a:noAutofit/>
          </a:bodyPr>
          <a:lstStyle/>
          <a:p>
            <a:pPr algn="ctr"/>
            <a:r>
              <a:rPr lang="ru-RU" sz="3600" b="1" dirty="0">
                <a:effectLst>
                  <a:outerShdw blurRad="38100" dist="38100" dir="2700000" algn="tl">
                    <a:srgbClr val="000000">
                      <a:alpha val="43137"/>
                    </a:srgbClr>
                  </a:outerShdw>
                </a:effectLst>
              </a:rPr>
              <a:t>Правила поведения преподавателей и учащихся при вооруженном нападении на учебные заведения.</a:t>
            </a:r>
            <a:br>
              <a:rPr lang="ru-RU" sz="3600" b="1" dirty="0">
                <a:effectLst>
                  <a:outerShdw blurRad="38100" dist="38100" dir="2700000" algn="tl">
                    <a:srgbClr val="000000">
                      <a:alpha val="43137"/>
                    </a:srgbClr>
                  </a:outerShdw>
                </a:effectLst>
              </a:rPr>
            </a:br>
            <a:r>
              <a:rPr lang="ru-RU" sz="3600" b="1" dirty="0">
                <a:effectLst>
                  <a:outerShdw blurRad="38100" dist="38100" dir="2700000" algn="tl">
                    <a:srgbClr val="000000">
                      <a:alpha val="43137"/>
                    </a:srgbClr>
                  </a:outerShdw>
                </a:effectLst>
              </a:rPr>
              <a:t/>
            </a:r>
            <a:br>
              <a:rPr lang="ru-RU" sz="3600" b="1" dirty="0">
                <a:effectLst>
                  <a:outerShdw blurRad="38100" dist="38100" dir="2700000" algn="tl">
                    <a:srgbClr val="000000">
                      <a:alpha val="43137"/>
                    </a:srgbClr>
                  </a:outerShdw>
                </a:effectLst>
              </a:rPr>
            </a:br>
            <a:r>
              <a:rPr lang="fr-FR" sz="3600" b="1" dirty="0">
                <a:effectLst>
                  <a:outerShdw blurRad="38100" dist="38100" dir="2700000" algn="tl">
                    <a:srgbClr val="000000">
                      <a:alpha val="43137"/>
                    </a:srgbClr>
                  </a:outerShdw>
                </a:effectLst>
              </a:rPr>
              <a:t>Règles de conduite pour les étudiants lors d'attaques armées contre des établissements d'enseignement</a:t>
            </a:r>
            <a:r>
              <a:rPr lang="ru-RU" sz="3600" b="1" dirty="0">
                <a:effectLst>
                  <a:outerShdw blurRad="38100" dist="38100" dir="2700000" algn="tl">
                    <a:srgbClr val="000000">
                      <a:alpha val="43137"/>
                    </a:srgbClr>
                  </a:outerShdw>
                </a:effectLst>
              </a:rPr>
              <a:t>.</a:t>
            </a:r>
            <a:br>
              <a:rPr lang="ru-RU" sz="3600" b="1" dirty="0">
                <a:effectLst>
                  <a:outerShdw blurRad="38100" dist="38100" dir="2700000" algn="tl">
                    <a:srgbClr val="000000">
                      <a:alpha val="43137"/>
                    </a:srgbClr>
                  </a:outerShdw>
                </a:effectLst>
              </a:rPr>
            </a:br>
            <a:r>
              <a:rPr lang="ru-RU" sz="3600" b="1" dirty="0">
                <a:effectLst>
                  <a:outerShdw blurRad="38100" dist="38100" dir="2700000" algn="tl">
                    <a:srgbClr val="000000">
                      <a:alpha val="43137"/>
                    </a:srgbClr>
                  </a:outerShdw>
                </a:effectLst>
              </a:rPr>
              <a:t/>
            </a:r>
            <a:br>
              <a:rPr lang="ru-RU" sz="3600" b="1" dirty="0">
                <a:effectLst>
                  <a:outerShdw blurRad="38100" dist="38100" dir="2700000" algn="tl">
                    <a:srgbClr val="000000">
                      <a:alpha val="43137"/>
                    </a:srgbClr>
                  </a:outerShdw>
                </a:effectLst>
              </a:rPr>
            </a:br>
            <a:r>
              <a:rPr lang="ar-SY" sz="3600" b="1" dirty="0">
                <a:effectLst>
                  <a:outerShdw blurRad="38100" dist="38100" dir="2700000" algn="tl">
                    <a:srgbClr val="000000">
                      <a:alpha val="43137"/>
                    </a:srgbClr>
                  </a:outerShdw>
                </a:effectLst>
              </a:rPr>
              <a:t>قواعد سلوك الطلاب أثناء الهجمات المسلحة على المؤسسات التعليمية</a:t>
            </a:r>
            <a:r>
              <a:rPr lang="ru-RU" sz="4000" b="1" dirty="0"/>
              <a:t/>
            </a:r>
            <a:br>
              <a:rPr lang="ru-RU" sz="4000" b="1" dirty="0"/>
            </a:br>
            <a:endParaRPr lang="ru-RU" sz="4000" b="1" dirty="0"/>
          </a:p>
        </p:txBody>
      </p:sp>
      <p:pic>
        <p:nvPicPr>
          <p:cNvPr id="5" name="Рисунок 4">
            <a:extLst>
              <a:ext uri="{FF2B5EF4-FFF2-40B4-BE49-F238E27FC236}">
                <a16:creationId xmlns:a16="http://schemas.microsoft.com/office/drawing/2014/main" id="{5FA36AFF-D489-4763-88D4-37462D2E6B49}"/>
              </a:ext>
            </a:extLst>
          </p:cNvPr>
          <p:cNvPicPr>
            <a:picLocks noChangeAspect="1"/>
          </p:cNvPicPr>
          <p:nvPr/>
        </p:nvPicPr>
        <p:blipFill>
          <a:blip r:embed="rId3"/>
          <a:stretch>
            <a:fillRect/>
          </a:stretch>
        </p:blipFill>
        <p:spPr>
          <a:xfrm>
            <a:off x="454168" y="709736"/>
            <a:ext cx="2638425" cy="1685925"/>
          </a:xfrm>
          <a:prstGeom prst="rect">
            <a:avLst/>
          </a:prstGeom>
        </p:spPr>
      </p:pic>
    </p:spTree>
    <p:extLst>
      <p:ext uri="{BB962C8B-B14F-4D97-AF65-F5344CB8AC3E}">
        <p14:creationId xmlns:p14="http://schemas.microsoft.com/office/powerpoint/2010/main" val="33521499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E72B17AA-2308-8CC7-A307-329111DEF4CD}"/>
              </a:ext>
            </a:extLst>
          </p:cNvPr>
          <p:cNvSpPr/>
          <p:nvPr/>
        </p:nvSpPr>
        <p:spPr>
          <a:xfrm>
            <a:off x="0" y="0"/>
            <a:ext cx="12192000" cy="6858000"/>
          </a:xfrm>
          <a:prstGeom prst="rect">
            <a:avLst/>
          </a:prstGeom>
          <a:blipFill>
            <a:blip r:embed="rId2"/>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бъект 6">
            <a:extLst>
              <a:ext uri="{FF2B5EF4-FFF2-40B4-BE49-F238E27FC236}">
                <a16:creationId xmlns:a16="http://schemas.microsoft.com/office/drawing/2014/main" id="{58EB2914-AB2D-4EC4-BA22-80E4A908F2A7}"/>
              </a:ext>
            </a:extLst>
          </p:cNvPr>
          <p:cNvSpPr>
            <a:spLocks noGrp="1"/>
          </p:cNvSpPr>
          <p:nvPr>
            <p:ph idx="1"/>
          </p:nvPr>
        </p:nvSpPr>
        <p:spPr>
          <a:xfrm>
            <a:off x="368135" y="676894"/>
            <a:ext cx="11471564" cy="5830783"/>
          </a:xfrm>
        </p:spPr>
        <p:txBody>
          <a:bodyPr/>
          <a:lstStyle/>
          <a:p>
            <a:pPr marL="0" indent="0" algn="just">
              <a:buNone/>
            </a:pPr>
            <a:r>
              <a:rPr lang="ru-RU" dirty="0"/>
              <a:t>Если вы услышали стрельбу и крики, постарайтесь не паниковать. От ваших дальнейших действий будет зависеть ваша жизнь и, возможно, жизнь людей вокруг вас.</a:t>
            </a:r>
          </a:p>
          <a:p>
            <a:pPr marL="0" indent="0" algn="just">
              <a:buNone/>
            </a:pPr>
            <a:endParaRPr lang="ru-RU" sz="900" dirty="0"/>
          </a:p>
          <a:p>
            <a:pPr marL="0" indent="0" algn="just">
              <a:buNone/>
            </a:pPr>
            <a:r>
              <a:rPr lang="fr-FR" dirty="0"/>
              <a:t>Si vous entendez des tirs et des cris, essayez de ne pas paniquer. Votre vie et, peut-être, celle des personnes qui vous entourent dépendront de vos actions futures.</a:t>
            </a:r>
            <a:endParaRPr lang="ru-RU" dirty="0"/>
          </a:p>
          <a:p>
            <a:pPr marL="0" indent="0" algn="just">
              <a:buNone/>
            </a:pPr>
            <a:endParaRPr lang="ru-RU" sz="900" dirty="0"/>
          </a:p>
          <a:p>
            <a:pPr marL="0" indent="0" algn="just">
              <a:buNone/>
            </a:pPr>
            <a:r>
              <a:rPr lang="ar-SY" dirty="0"/>
              <a:t>إذا سمعت إطلاق نار وصراخ، حاول ألا تصاب بالذعر. ستعتمد حياتك، وربما حياة الأشخاص من حولك، على أفعالك المستقبلية.</a:t>
            </a:r>
            <a:endParaRPr lang="ru-RU" dirty="0"/>
          </a:p>
        </p:txBody>
      </p:sp>
      <p:pic>
        <p:nvPicPr>
          <p:cNvPr id="1026" name="Picture 2" descr="Picture background">
            <a:extLst>
              <a:ext uri="{FF2B5EF4-FFF2-40B4-BE49-F238E27FC236}">
                <a16:creationId xmlns:a16="http://schemas.microsoft.com/office/drawing/2014/main" id="{98723D5B-E69C-4DB9-B0EC-5A0E0F7F03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7965"/>
          <a:stretch/>
        </p:blipFill>
        <p:spPr bwMode="auto">
          <a:xfrm>
            <a:off x="6555179" y="4190806"/>
            <a:ext cx="5034582" cy="2667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449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7667A9C5-DCD8-4021-B466-A86DD5EEE431}"/>
              </a:ext>
            </a:extLst>
          </p:cNvPr>
          <p:cNvPicPr>
            <a:picLocks noChangeAspect="1"/>
          </p:cNvPicPr>
          <p:nvPr/>
        </p:nvPicPr>
        <p:blipFill>
          <a:blip r:embed="rId2">
            <a:duotone>
              <a:schemeClr val="accent4">
                <a:shade val="45000"/>
                <a:satMod val="135000"/>
              </a:schemeClr>
              <a:prstClr val="white"/>
            </a:duotone>
          </a:blip>
          <a:stretch>
            <a:fillRect/>
          </a:stretch>
        </p:blipFill>
        <p:spPr>
          <a:xfrm>
            <a:off x="0" y="4762"/>
            <a:ext cx="12192000" cy="6848475"/>
          </a:xfrm>
          <a:prstGeom prst="rect">
            <a:avLst/>
          </a:prstGeom>
        </p:spPr>
      </p:pic>
      <p:sp>
        <p:nvSpPr>
          <p:cNvPr id="2" name="TextBox 1">
            <a:extLst>
              <a:ext uri="{FF2B5EF4-FFF2-40B4-BE49-F238E27FC236}">
                <a16:creationId xmlns:a16="http://schemas.microsoft.com/office/drawing/2014/main" id="{1F1EEDC6-5A88-491A-9101-C7C986050BDA}"/>
              </a:ext>
            </a:extLst>
          </p:cNvPr>
          <p:cNvSpPr txBox="1"/>
          <p:nvPr/>
        </p:nvSpPr>
        <p:spPr>
          <a:xfrm>
            <a:off x="237506" y="320634"/>
            <a:ext cx="11424063" cy="3847207"/>
          </a:xfrm>
          <a:prstGeom prst="rect">
            <a:avLst/>
          </a:prstGeom>
          <a:noFill/>
        </p:spPr>
        <p:txBody>
          <a:bodyPr wrap="square" rtlCol="0">
            <a:spAutoFit/>
          </a:bodyPr>
          <a:lstStyle/>
          <a:p>
            <a:pPr algn="ctr"/>
            <a:r>
              <a:rPr lang="ru-RU" sz="2000" b="1" u="sng" dirty="0"/>
              <a:t>Это экстремизм</a:t>
            </a:r>
            <a:r>
              <a:rPr lang="ru-RU" sz="2000" u="sng" dirty="0"/>
              <a:t>!</a:t>
            </a:r>
          </a:p>
          <a:p>
            <a:pPr algn="ctr"/>
            <a:r>
              <a:rPr lang="ru-RU" sz="2000" b="1" dirty="0"/>
              <a:t>Возбуждение социальной, расовой, национальной или религиозной розни. Нарушение прав человека из-за его расы, национальности, религии или языка. </a:t>
            </a:r>
          </a:p>
          <a:p>
            <a:pPr algn="ctr"/>
            <a:r>
              <a:rPr lang="en-US" sz="2000" b="1" dirty="0"/>
              <a:t>This is extremism!</a:t>
            </a:r>
          </a:p>
          <a:p>
            <a:pPr algn="ctr"/>
            <a:r>
              <a:rPr lang="en-US" sz="2000" b="1" dirty="0"/>
              <a:t>Inciting social, racial, national or religious hatred. Violation of a person's rights because of his race, nationality, religion or language.</a:t>
            </a:r>
            <a:endParaRPr lang="ru-RU" sz="2000" b="1" dirty="0"/>
          </a:p>
          <a:p>
            <a:pPr algn="ctr"/>
            <a:r>
              <a:rPr lang="fr-FR" sz="2000" b="1" dirty="0"/>
              <a:t>C'est de l'extrémisme !</a:t>
            </a:r>
          </a:p>
          <a:p>
            <a:pPr algn="ctr"/>
            <a:r>
              <a:rPr lang="fr-FR" sz="2000" b="1" dirty="0"/>
              <a:t>Incitation à la haine sociale, raciale, nationale ou religieuse. Violation des droits d'une personne en raison de sa race, de sa nationalité, de sa religion ou de sa langue.</a:t>
            </a:r>
            <a:endParaRPr lang="ru-RU" sz="2000" b="1" dirty="0"/>
          </a:p>
          <a:p>
            <a:pPr algn="ctr"/>
            <a:r>
              <a:rPr lang="ar-SY" sz="2000" b="1" dirty="0"/>
              <a:t>هذا هو التطرف!</a:t>
            </a:r>
          </a:p>
          <a:p>
            <a:pPr algn="ctr"/>
            <a:r>
              <a:rPr lang="ar-SY" sz="2000" b="1" dirty="0"/>
              <a:t>- التحريض على الكراهية الاجتماعية أو العرقية أو القومية أو الدينية. انتهاك حقوق الإنسان بسبب عرقه أو جنسيته أو دينه أو لغته.</a:t>
            </a:r>
            <a:endParaRPr lang="ru-RU" sz="2000" b="1" dirty="0"/>
          </a:p>
          <a:p>
            <a:pPr algn="ctr"/>
            <a:endParaRPr lang="ru-RU" sz="2400" b="1" dirty="0"/>
          </a:p>
        </p:txBody>
      </p:sp>
      <p:pic>
        <p:nvPicPr>
          <p:cNvPr id="3" name="Рисунок 2">
            <a:extLst>
              <a:ext uri="{FF2B5EF4-FFF2-40B4-BE49-F238E27FC236}">
                <a16:creationId xmlns:a16="http://schemas.microsoft.com/office/drawing/2014/main" id="{89C0B9AA-AF84-416E-80B0-179D6910D6C9}"/>
              </a:ext>
            </a:extLst>
          </p:cNvPr>
          <p:cNvPicPr>
            <a:picLocks noChangeAspect="1"/>
          </p:cNvPicPr>
          <p:nvPr/>
        </p:nvPicPr>
        <p:blipFill>
          <a:blip r:embed="rId3"/>
          <a:stretch>
            <a:fillRect/>
          </a:stretch>
        </p:blipFill>
        <p:spPr>
          <a:xfrm>
            <a:off x="265518" y="4341947"/>
            <a:ext cx="2192674" cy="2195419"/>
          </a:xfrm>
          <a:prstGeom prst="rect">
            <a:avLst/>
          </a:prstGeom>
        </p:spPr>
      </p:pic>
      <p:pic>
        <p:nvPicPr>
          <p:cNvPr id="5" name="Рисунок 4">
            <a:extLst>
              <a:ext uri="{FF2B5EF4-FFF2-40B4-BE49-F238E27FC236}">
                <a16:creationId xmlns:a16="http://schemas.microsoft.com/office/drawing/2014/main" id="{79F39BC6-6ADC-4C4B-9EC3-1D17A0D9CFC9}"/>
              </a:ext>
            </a:extLst>
          </p:cNvPr>
          <p:cNvPicPr>
            <a:picLocks noChangeAspect="1"/>
          </p:cNvPicPr>
          <p:nvPr/>
        </p:nvPicPr>
        <p:blipFill>
          <a:blip r:embed="rId4"/>
          <a:stretch>
            <a:fillRect/>
          </a:stretch>
        </p:blipFill>
        <p:spPr>
          <a:xfrm>
            <a:off x="7588332" y="4536946"/>
            <a:ext cx="3069275" cy="1726468"/>
          </a:xfrm>
          <a:prstGeom prst="rect">
            <a:avLst/>
          </a:prstGeom>
        </p:spPr>
      </p:pic>
      <p:pic>
        <p:nvPicPr>
          <p:cNvPr id="4100" name="Picture 4">
            <a:extLst>
              <a:ext uri="{FF2B5EF4-FFF2-40B4-BE49-F238E27FC236}">
                <a16:creationId xmlns:a16="http://schemas.microsoft.com/office/drawing/2014/main" id="{BB35F84D-CC71-4C36-B2C7-961B5612077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295899" y="4491182"/>
            <a:ext cx="3069275" cy="2046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943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2D6DDE20-BAB2-0841-98CC-0C7B6F5F1851}"/>
              </a:ext>
            </a:extLst>
          </p:cNvPr>
          <p:cNvSpPr/>
          <p:nvPr/>
        </p:nvSpPr>
        <p:spPr>
          <a:xfrm>
            <a:off x="0" y="0"/>
            <a:ext cx="12192000" cy="6858000"/>
          </a:xfrm>
          <a:prstGeom prst="rect">
            <a:avLst/>
          </a:prstGeom>
          <a:blipFill>
            <a:blip r:embed="rId2"/>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a:extLst>
              <a:ext uri="{FF2B5EF4-FFF2-40B4-BE49-F238E27FC236}">
                <a16:creationId xmlns:a16="http://schemas.microsoft.com/office/drawing/2014/main" id="{CFCF7B48-69CF-4577-BE86-8CEA24C7ACBD}"/>
              </a:ext>
            </a:extLst>
          </p:cNvPr>
          <p:cNvSpPr>
            <a:spLocks noGrp="1"/>
          </p:cNvSpPr>
          <p:nvPr>
            <p:ph idx="1"/>
          </p:nvPr>
        </p:nvSpPr>
        <p:spPr>
          <a:xfrm>
            <a:off x="332509" y="973776"/>
            <a:ext cx="11566566" cy="5474525"/>
          </a:xfrm>
        </p:spPr>
        <p:txBody>
          <a:bodyPr>
            <a:normAutofit fontScale="92500"/>
          </a:bodyPr>
          <a:lstStyle/>
          <a:p>
            <a:pPr marL="0" indent="0" algn="ctr">
              <a:buNone/>
            </a:pPr>
            <a:r>
              <a:rPr lang="ru-RU" sz="2400" b="1" dirty="0"/>
              <a:t>Заприте двери</a:t>
            </a:r>
          </a:p>
          <a:p>
            <a:pPr marL="0" indent="0" algn="just">
              <a:buNone/>
            </a:pPr>
            <a:r>
              <a:rPr lang="ru-RU" sz="2400" dirty="0"/>
              <a:t>Если вы находитесь в классе или аудитории, заприте дверь на ключ изнутри и забаррикадируйте ее мебелью (то же следует сделать, если дверь не закрывается на ключ). Отойдите вглубь комнаты и лягте на пол, за парты. Есть шанс, что стрелок просто уйдет, если дверь будет заперта. Главное – не выдавайте себя.</a:t>
            </a:r>
          </a:p>
          <a:p>
            <a:pPr marL="0" indent="0" algn="just">
              <a:buNone/>
            </a:pPr>
            <a:endParaRPr lang="ru-RU" sz="900" dirty="0"/>
          </a:p>
          <a:p>
            <a:pPr marL="0" indent="0" algn="ctr">
              <a:buNone/>
            </a:pPr>
            <a:r>
              <a:rPr lang="fr-FR" sz="2400" b="1" dirty="0"/>
              <a:t>Verrouillez les portes</a:t>
            </a:r>
          </a:p>
          <a:p>
            <a:pPr marL="0" indent="0" algn="just">
              <a:buNone/>
            </a:pPr>
            <a:r>
              <a:rPr lang="fr-FR" sz="2400" dirty="0"/>
              <a:t>Si vous êtes dans une salle de classe ou un auditorium, verrouillez la porte de l'intérieur et barricadez-la avec des meubles (faites de même si la porte ne se verrouille pas avec une clé). Retournez dans la pièce et allongez-vous sur le sol, derrière les bureaux. Il y a une chance que le tireur parte simplement si la porte est verrouillée. L'essentiel est de ne pas se trahir.</a:t>
            </a:r>
            <a:endParaRPr lang="ru-RU" sz="2400" dirty="0"/>
          </a:p>
          <a:p>
            <a:pPr marL="0" indent="0" algn="just">
              <a:buNone/>
            </a:pPr>
            <a:endParaRPr lang="ru-RU" sz="1000" dirty="0"/>
          </a:p>
          <a:p>
            <a:pPr marL="0" indent="0" algn="ctr">
              <a:buNone/>
            </a:pPr>
            <a:r>
              <a:rPr lang="ar-SY" sz="2400" b="1" dirty="0"/>
              <a:t>قفل الأبواب</a:t>
            </a:r>
          </a:p>
          <a:p>
            <a:pPr marL="0" indent="0" algn="just">
              <a:buNone/>
            </a:pPr>
            <a:r>
              <a:rPr lang="ar-SY" sz="2400" dirty="0"/>
              <a:t>إذا كنت في قاعة دراسية أو قاعة محاضرات، قم بإغلاق الباب من الداخل وتحصينه بالأثاث (ينبغي القيام بنفس الشيء إذا لم يتم قفل الباب بمفتاح). عد إلى الغرفة واستلقِ على الأرض، خلف المكاتب. هناك احتمال أن مطلق النار سوف يغادر المكان ببساطة إذا كان الباب مغلقا. الشيء الرئيسي هو عدم الكشف عن نفسك.</a:t>
            </a:r>
            <a:endParaRPr lang="ru-RU" sz="2400" dirty="0"/>
          </a:p>
        </p:txBody>
      </p:sp>
      <p:pic>
        <p:nvPicPr>
          <p:cNvPr id="4" name="Рисунок 3">
            <a:extLst>
              <a:ext uri="{FF2B5EF4-FFF2-40B4-BE49-F238E27FC236}">
                <a16:creationId xmlns:a16="http://schemas.microsoft.com/office/drawing/2014/main" id="{A2E88934-02DF-4EC7-9BC4-E651906C7739}"/>
              </a:ext>
            </a:extLst>
          </p:cNvPr>
          <p:cNvPicPr>
            <a:picLocks noChangeAspect="1"/>
          </p:cNvPicPr>
          <p:nvPr/>
        </p:nvPicPr>
        <p:blipFill>
          <a:blip r:embed="rId3"/>
          <a:stretch>
            <a:fillRect/>
          </a:stretch>
        </p:blipFill>
        <p:spPr>
          <a:xfrm>
            <a:off x="7230287" y="114100"/>
            <a:ext cx="1783084" cy="1386843"/>
          </a:xfrm>
          <a:prstGeom prst="rect">
            <a:avLst/>
          </a:prstGeom>
        </p:spPr>
      </p:pic>
    </p:spTree>
    <p:extLst>
      <p:ext uri="{BB962C8B-B14F-4D97-AF65-F5344CB8AC3E}">
        <p14:creationId xmlns:p14="http://schemas.microsoft.com/office/powerpoint/2010/main" val="20911332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1BC26903-C3DD-B947-ADCD-2098590A0198}"/>
              </a:ext>
            </a:extLst>
          </p:cNvPr>
          <p:cNvSpPr/>
          <p:nvPr/>
        </p:nvSpPr>
        <p:spPr>
          <a:xfrm>
            <a:off x="0" y="0"/>
            <a:ext cx="12192000" cy="6858000"/>
          </a:xfrm>
          <a:prstGeom prst="rect">
            <a:avLst/>
          </a:prstGeom>
          <a:blipFill>
            <a:blip r:embed="rId2"/>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a:extLst>
              <a:ext uri="{FF2B5EF4-FFF2-40B4-BE49-F238E27FC236}">
                <a16:creationId xmlns:a16="http://schemas.microsoft.com/office/drawing/2014/main" id="{4C8C2E4B-5053-49B2-B825-427ABEBBAEF7}"/>
              </a:ext>
            </a:extLst>
          </p:cNvPr>
          <p:cNvSpPr>
            <a:spLocks noGrp="1"/>
          </p:cNvSpPr>
          <p:nvPr>
            <p:ph idx="1"/>
          </p:nvPr>
        </p:nvSpPr>
        <p:spPr>
          <a:xfrm>
            <a:off x="380010" y="950025"/>
            <a:ext cx="11507190" cy="5474525"/>
          </a:xfrm>
        </p:spPr>
        <p:txBody>
          <a:bodyPr>
            <a:normAutofit fontScale="92500" lnSpcReduction="10000"/>
          </a:bodyPr>
          <a:lstStyle/>
          <a:p>
            <a:pPr marL="0" indent="0" algn="ctr">
              <a:buNone/>
            </a:pPr>
            <a:r>
              <a:rPr lang="ru-RU" b="1" dirty="0"/>
              <a:t>Ваши действия</a:t>
            </a:r>
          </a:p>
          <a:p>
            <a:pPr marL="0" indent="0" algn="just">
              <a:buNone/>
            </a:pPr>
            <a:r>
              <a:rPr lang="ru-RU" dirty="0"/>
              <a:t>Для того, чтобы полицейские поняли, что в этом классе находятся мирные люди, наклейте на окно белый лист бумаги (можно вырвать из тетради). Потом сядьте (лягте) на пол, далеко от двери и окон или сядьте под стол.</a:t>
            </a:r>
          </a:p>
          <a:p>
            <a:pPr marL="0" indent="0" algn="just">
              <a:buNone/>
            </a:pPr>
            <a:endParaRPr lang="ru-RU" sz="1000" dirty="0"/>
          </a:p>
          <a:p>
            <a:pPr marL="0" indent="0" algn="ctr">
              <a:buNone/>
            </a:pPr>
            <a:r>
              <a:rPr lang="fr-FR" b="1" dirty="0"/>
              <a:t>Vos actions</a:t>
            </a:r>
          </a:p>
          <a:p>
            <a:pPr marL="0" indent="0" algn="just">
              <a:buNone/>
            </a:pPr>
            <a:r>
              <a:rPr lang="fr-FR" dirty="0"/>
              <a:t>Pour faire savoir à la police qu'il y a des gens pacifiques dans cette salle de classe, collez une feuille de papier blanc (vous pouvez la déchirer d'un cahier) sur la fenêtre. Ensuite, asseyez-vous (allongez-vous) sur le sol, loin de la porte et des fenêtres, ou asseyez-vous sous la table.</a:t>
            </a:r>
            <a:endParaRPr lang="ru-RU" dirty="0"/>
          </a:p>
          <a:p>
            <a:pPr marL="0" indent="0" algn="just">
              <a:buNone/>
            </a:pPr>
            <a:endParaRPr lang="ru-RU" sz="1000" dirty="0"/>
          </a:p>
          <a:p>
            <a:pPr marL="0" indent="0" algn="ctr">
              <a:buNone/>
            </a:pPr>
            <a:r>
              <a:rPr lang="ar-SY" b="1" dirty="0"/>
              <a:t>أفعالك</a:t>
            </a:r>
          </a:p>
          <a:p>
            <a:pPr marL="0" indent="0" algn="just">
              <a:buNone/>
            </a:pPr>
            <a:r>
              <a:rPr lang="ar-SY" dirty="0"/>
              <a:t>لإعلام الشرطة بوجود أشخاص مسالمين في هذا الفصل الدراسي، قم بلصق ورقة بيضاء (يمكنك تمزيقها من دفتر ملاحظات) على النافذة. ثم اجلس (استلقِ) على الأرض، بعيدًا عن الباب والنوافذ، أو اجلس تحت الطاولة.</a:t>
            </a:r>
            <a:endParaRPr lang="ru-RU" dirty="0"/>
          </a:p>
        </p:txBody>
      </p:sp>
      <p:pic>
        <p:nvPicPr>
          <p:cNvPr id="4" name="Рисунок 3">
            <a:extLst>
              <a:ext uri="{FF2B5EF4-FFF2-40B4-BE49-F238E27FC236}">
                <a16:creationId xmlns:a16="http://schemas.microsoft.com/office/drawing/2014/main" id="{13A7E6A7-567C-464D-B692-76B2DB953D22}"/>
              </a:ext>
            </a:extLst>
          </p:cNvPr>
          <p:cNvPicPr>
            <a:picLocks noChangeAspect="1"/>
          </p:cNvPicPr>
          <p:nvPr/>
        </p:nvPicPr>
        <p:blipFill>
          <a:blip r:embed="rId3"/>
          <a:stretch>
            <a:fillRect/>
          </a:stretch>
        </p:blipFill>
        <p:spPr>
          <a:xfrm>
            <a:off x="7350826" y="106879"/>
            <a:ext cx="1389413" cy="1386640"/>
          </a:xfrm>
          <a:prstGeom prst="rect">
            <a:avLst/>
          </a:prstGeom>
        </p:spPr>
      </p:pic>
    </p:spTree>
    <p:extLst>
      <p:ext uri="{BB962C8B-B14F-4D97-AF65-F5344CB8AC3E}">
        <p14:creationId xmlns:p14="http://schemas.microsoft.com/office/powerpoint/2010/main" val="30805386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69DC9227-87A1-D383-E75E-0702A304C1C9}"/>
              </a:ext>
            </a:extLst>
          </p:cNvPr>
          <p:cNvSpPr/>
          <p:nvPr/>
        </p:nvSpPr>
        <p:spPr>
          <a:xfrm>
            <a:off x="0" y="0"/>
            <a:ext cx="12192000" cy="6858000"/>
          </a:xfrm>
          <a:prstGeom prst="rect">
            <a:avLst/>
          </a:prstGeom>
          <a:blipFill>
            <a:blip r:embed="rId3"/>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a:extLst>
              <a:ext uri="{FF2B5EF4-FFF2-40B4-BE49-F238E27FC236}">
                <a16:creationId xmlns:a16="http://schemas.microsoft.com/office/drawing/2014/main" id="{B36D6639-E6C4-4DF9-9D02-A87FED5449D0}"/>
              </a:ext>
            </a:extLst>
          </p:cNvPr>
          <p:cNvSpPr>
            <a:spLocks noGrp="1"/>
          </p:cNvSpPr>
          <p:nvPr>
            <p:ph idx="1"/>
          </p:nvPr>
        </p:nvSpPr>
        <p:spPr>
          <a:xfrm>
            <a:off x="225631" y="546265"/>
            <a:ext cx="11756572" cy="6056416"/>
          </a:xfrm>
        </p:spPr>
        <p:txBody>
          <a:bodyPr/>
          <a:lstStyle/>
          <a:p>
            <a:pPr marL="0" indent="0" algn="ctr">
              <a:buNone/>
            </a:pPr>
            <a:r>
              <a:rPr lang="ru-RU" b="1" dirty="0"/>
              <a:t>Отключите телефоны и выключите свет в классе</a:t>
            </a:r>
          </a:p>
          <a:p>
            <a:pPr marL="0" indent="0" algn="just">
              <a:buNone/>
            </a:pPr>
            <a:r>
              <a:rPr lang="ru-RU" dirty="0"/>
              <a:t>Выключите свет в </a:t>
            </a:r>
            <a:r>
              <a:rPr lang="ru-RU" dirty="0" smtClean="0"/>
              <a:t>аудитории. </a:t>
            </a:r>
            <a:r>
              <a:rPr lang="ru-RU" dirty="0"/>
              <a:t>Выключите звук на телефоне, отключите вибросигнал. Если стрелок далеко, вызовите службу спасения по единому номеру 112. Не стоит снимать происходящее на камеру.</a:t>
            </a:r>
          </a:p>
          <a:p>
            <a:pPr marL="0" indent="0" algn="just">
              <a:buNone/>
            </a:pPr>
            <a:endParaRPr lang="ru-RU" sz="900" dirty="0"/>
          </a:p>
          <a:p>
            <a:pPr marL="0" indent="0" algn="ctr">
              <a:buNone/>
            </a:pPr>
            <a:r>
              <a:rPr lang="fr-FR" b="1" dirty="0"/>
              <a:t>Éteignez vos téléphones et éteignez les lumières dans la salle de classe.</a:t>
            </a:r>
          </a:p>
          <a:p>
            <a:pPr marL="0" indent="0" algn="just">
              <a:buNone/>
            </a:pPr>
            <a:r>
              <a:rPr lang="fr-FR" dirty="0"/>
              <a:t>Éteignez les lumières dans la salle de classe. Désactivez le son de votre téléphone, désactivez le signal vibreur. Si le tireur est loin, appelez les secours au numéro unique 112. Ne filmez pas ce qui se passe.</a:t>
            </a:r>
            <a:endParaRPr lang="ru-RU" dirty="0"/>
          </a:p>
          <a:p>
            <a:pPr marL="0" indent="0" algn="just">
              <a:buNone/>
            </a:pPr>
            <a:endParaRPr lang="ru-RU" sz="900" dirty="0"/>
          </a:p>
          <a:p>
            <a:pPr marL="0" indent="0" algn="ctr">
              <a:buNone/>
            </a:pPr>
            <a:r>
              <a:rPr lang="ar-SY" b="1" dirty="0"/>
              <a:t>أطفئوا هواتفكم وأطفئوا الأضواء في الفصل الدراسي.</a:t>
            </a:r>
          </a:p>
          <a:p>
            <a:pPr marL="0" indent="0" algn="just">
              <a:buNone/>
            </a:pPr>
            <a:r>
              <a:rPr lang="ar-SY" dirty="0"/>
              <a:t>أطفئ الأضواء في الفصل الدراسي. قم بإيقاف الصوت على هاتفك، وإيقاف إشارة الاهتزاز. إذا كان مطلق النار بعيدًا، فاتصل بخدمات الطوارئ على الرقم 112. لا تقم بتصوير ما يحدث.</a:t>
            </a:r>
            <a:endParaRPr lang="ru-RU" dirty="0"/>
          </a:p>
        </p:txBody>
      </p:sp>
      <p:pic>
        <p:nvPicPr>
          <p:cNvPr id="2050" name="Picture 2" descr="Picture background">
            <a:extLst>
              <a:ext uri="{FF2B5EF4-FFF2-40B4-BE49-F238E27FC236}">
                <a16:creationId xmlns:a16="http://schemas.microsoft.com/office/drawing/2014/main" id="{D71828F4-45F8-4066-BF23-7A51A9849001}"/>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6479" t="6234" r="6594" b="7359"/>
          <a:stretch/>
        </p:blipFill>
        <p:spPr bwMode="auto">
          <a:xfrm>
            <a:off x="10055179" y="83129"/>
            <a:ext cx="1131377" cy="112461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icture background">
            <a:extLst>
              <a:ext uri="{FF2B5EF4-FFF2-40B4-BE49-F238E27FC236}">
                <a16:creationId xmlns:a16="http://schemas.microsoft.com/office/drawing/2014/main" id="{E11A04D9-C254-49AD-8387-0A58E6933AC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97576" y="0"/>
            <a:ext cx="1074717" cy="1074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4486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02587118-7078-3AF3-E78D-3D3E02106846}"/>
              </a:ext>
            </a:extLst>
          </p:cNvPr>
          <p:cNvSpPr/>
          <p:nvPr/>
        </p:nvSpPr>
        <p:spPr>
          <a:xfrm>
            <a:off x="0" y="0"/>
            <a:ext cx="12192000" cy="6858000"/>
          </a:xfrm>
          <a:prstGeom prst="rect">
            <a:avLst/>
          </a:prstGeom>
          <a:blipFill>
            <a:blip r:embed="rId2"/>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a:extLst>
              <a:ext uri="{FF2B5EF4-FFF2-40B4-BE49-F238E27FC236}">
                <a16:creationId xmlns:a16="http://schemas.microsoft.com/office/drawing/2014/main" id="{07FB7E8A-D303-41C1-90BA-EC013254A55F}"/>
              </a:ext>
            </a:extLst>
          </p:cNvPr>
          <p:cNvSpPr>
            <a:spLocks noGrp="1"/>
          </p:cNvSpPr>
          <p:nvPr>
            <p:ph idx="1"/>
          </p:nvPr>
        </p:nvSpPr>
        <p:spPr>
          <a:xfrm>
            <a:off x="249381" y="641268"/>
            <a:ext cx="11661569" cy="5973287"/>
          </a:xfrm>
        </p:spPr>
        <p:txBody>
          <a:bodyPr>
            <a:normAutofit fontScale="92500" lnSpcReduction="10000"/>
          </a:bodyPr>
          <a:lstStyle/>
          <a:p>
            <a:pPr marL="0" indent="0" algn="ctr">
              <a:buNone/>
            </a:pPr>
            <a:r>
              <a:rPr lang="ru-RU" b="1" dirty="0"/>
              <a:t>Не привлекайте к себе внимание</a:t>
            </a:r>
          </a:p>
          <a:p>
            <a:pPr marL="0" indent="0" algn="just">
              <a:buNone/>
            </a:pPr>
            <a:r>
              <a:rPr lang="ru-RU" dirty="0"/>
              <a:t>Если во время нападения вы оказались вне класса (в коридоре или холле) один, как можно скорее найдите себе укрытие. Ведите себя очень тихо, не привлекайте к себе внимание и выключите мобильный телефон. Не выходите из укрытия, пока вас не найдёт служба спасения.</a:t>
            </a:r>
          </a:p>
          <a:p>
            <a:pPr marL="0" indent="0" algn="just">
              <a:buNone/>
            </a:pPr>
            <a:endParaRPr lang="ru-RU" sz="1000" dirty="0"/>
          </a:p>
          <a:p>
            <a:pPr marL="0" indent="0" algn="ctr">
              <a:buNone/>
            </a:pPr>
            <a:r>
              <a:rPr lang="fr-FR" b="1" dirty="0"/>
              <a:t>N'attirez pas l'attention sur vous</a:t>
            </a:r>
          </a:p>
          <a:p>
            <a:pPr marL="0" indent="0" algn="just">
              <a:buNone/>
            </a:pPr>
            <a:r>
              <a:rPr lang="fr-FR" dirty="0"/>
              <a:t>Si vous vous trouvez seul à l’extérieur de la salle de classe (dans le couloir ou le hall) pendant une attaque, trouvez un abri le plus rapidement possible. Soyez très silencieux, n'attirez pas l'attention sur vous et éteignez votre téléphone portable. Ne quittez pas votre abri jusqu’à ce que les services de secours vous trouvent.</a:t>
            </a:r>
            <a:endParaRPr lang="ru-RU" dirty="0"/>
          </a:p>
          <a:p>
            <a:pPr marL="0" indent="0" algn="just">
              <a:buNone/>
            </a:pPr>
            <a:endParaRPr lang="ru-RU" sz="1000" dirty="0"/>
          </a:p>
          <a:p>
            <a:pPr marL="0" indent="0" algn="ctr">
              <a:buNone/>
            </a:pPr>
            <a:r>
              <a:rPr lang="ar-SY" b="1" dirty="0"/>
              <a:t>لا تلفت الانتباه إلى نفسك</a:t>
            </a:r>
          </a:p>
          <a:p>
            <a:pPr marL="0" indent="0" algn="just">
              <a:buNone/>
            </a:pPr>
            <a:r>
              <a:rPr lang="ar-SY" dirty="0"/>
              <a:t>إذا وجدت نفسك خارج الفصل الدراسي (في الممر أو الردهة) بمفردك أثناء الهجوم، فابحث عن مأوى في أسرع وقت ممكن. كن هادئًا جدًا، ولا تجذب الانتباه إليك وأغلق هاتفك المحمول. لا تترك ملجأك حتى تجدك خدمات الإنقاذ.</a:t>
            </a:r>
            <a:endParaRPr lang="ru-RU" dirty="0"/>
          </a:p>
        </p:txBody>
      </p:sp>
      <p:pic>
        <p:nvPicPr>
          <p:cNvPr id="4" name="Рисунок 3">
            <a:extLst>
              <a:ext uri="{FF2B5EF4-FFF2-40B4-BE49-F238E27FC236}">
                <a16:creationId xmlns:a16="http://schemas.microsoft.com/office/drawing/2014/main" id="{192BE94D-274C-4B4A-AFDF-22C92842BC39}"/>
              </a:ext>
            </a:extLst>
          </p:cNvPr>
          <p:cNvPicPr>
            <a:picLocks noChangeAspect="1"/>
          </p:cNvPicPr>
          <p:nvPr/>
        </p:nvPicPr>
        <p:blipFill>
          <a:blip r:embed="rId3"/>
          <a:stretch>
            <a:fillRect/>
          </a:stretch>
        </p:blipFill>
        <p:spPr>
          <a:xfrm>
            <a:off x="9087439" y="0"/>
            <a:ext cx="1358084" cy="1208961"/>
          </a:xfrm>
          <a:prstGeom prst="rect">
            <a:avLst/>
          </a:prstGeom>
        </p:spPr>
      </p:pic>
    </p:spTree>
    <p:extLst>
      <p:ext uri="{BB962C8B-B14F-4D97-AF65-F5344CB8AC3E}">
        <p14:creationId xmlns:p14="http://schemas.microsoft.com/office/powerpoint/2010/main" val="20437643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351FD400-6CC9-FEBC-2E0A-ACA26B96DEB7}"/>
              </a:ext>
            </a:extLst>
          </p:cNvPr>
          <p:cNvSpPr/>
          <p:nvPr/>
        </p:nvSpPr>
        <p:spPr>
          <a:xfrm>
            <a:off x="0" y="0"/>
            <a:ext cx="12192000" cy="6858000"/>
          </a:xfrm>
          <a:prstGeom prst="rect">
            <a:avLst/>
          </a:prstGeom>
          <a:blipFill>
            <a:blip r:embed="rId2"/>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a:extLst>
              <a:ext uri="{FF2B5EF4-FFF2-40B4-BE49-F238E27FC236}">
                <a16:creationId xmlns:a16="http://schemas.microsoft.com/office/drawing/2014/main" id="{0EDE113F-B041-4337-B366-B8B61DBDF314}"/>
              </a:ext>
            </a:extLst>
          </p:cNvPr>
          <p:cNvSpPr>
            <a:spLocks noGrp="1"/>
          </p:cNvSpPr>
          <p:nvPr>
            <p:ph idx="1"/>
          </p:nvPr>
        </p:nvSpPr>
        <p:spPr>
          <a:xfrm>
            <a:off x="213755" y="320634"/>
            <a:ext cx="11768447" cy="6282047"/>
          </a:xfrm>
        </p:spPr>
        <p:txBody>
          <a:bodyPr>
            <a:normAutofit lnSpcReduction="10000"/>
          </a:bodyPr>
          <a:lstStyle/>
          <a:p>
            <a:pPr marL="0" indent="0" algn="ctr">
              <a:buNone/>
            </a:pPr>
            <a:r>
              <a:rPr lang="ru-RU" b="1" dirty="0"/>
              <a:t>Не геройствуйте</a:t>
            </a:r>
          </a:p>
          <a:p>
            <a:pPr marL="0" indent="0" algn="just">
              <a:buNone/>
            </a:pPr>
            <a:r>
              <a:rPr lang="ru-RU" dirty="0"/>
              <a:t>Если стрелок захватил класс, не пытайтесь вступить с ним в переговоры, не смотрите ему в глаза, не провоцируйте его, выполняйте его требования. Не бросайтесь на помощь другим и не покидайте укрытие. Помните! Ваша задача – выжить!</a:t>
            </a:r>
          </a:p>
          <a:p>
            <a:pPr marL="0" indent="0" algn="just">
              <a:buNone/>
            </a:pPr>
            <a:endParaRPr lang="ru-RU" sz="1000" dirty="0"/>
          </a:p>
          <a:p>
            <a:pPr marL="0" indent="0" algn="ctr">
              <a:buNone/>
            </a:pPr>
            <a:r>
              <a:rPr lang="fr-FR" b="1" dirty="0"/>
              <a:t>Ne sois pas un héros</a:t>
            </a:r>
          </a:p>
          <a:p>
            <a:pPr marL="0" indent="0" algn="just">
              <a:buNone/>
            </a:pPr>
            <a:r>
              <a:rPr lang="fr-FR" dirty="0"/>
              <a:t>Si le tireur a pris le contrôle de la salle de classe, n’essayez pas de négocier avec lui, ne le regardez pas dans les yeux, ne le provoquez pas et répondez à ses exigences. Ne vous précipitez pas pour aider les autres ou pour quitter votre abri. Souviens-toi! Votre tâche est de survivre !</a:t>
            </a:r>
            <a:endParaRPr lang="ru-RU" dirty="0"/>
          </a:p>
          <a:p>
            <a:pPr marL="0" indent="0" algn="just">
              <a:buNone/>
            </a:pPr>
            <a:endParaRPr lang="ru-RU" sz="900" dirty="0"/>
          </a:p>
          <a:p>
            <a:pPr marL="0" indent="0" algn="ctr">
              <a:buNone/>
            </a:pPr>
            <a:r>
              <a:rPr lang="ar-SY" b="1" dirty="0"/>
              <a:t>لا تكن بطلا</a:t>
            </a:r>
          </a:p>
          <a:p>
            <a:pPr marL="0" indent="0" algn="just">
              <a:buNone/>
            </a:pPr>
            <a:r>
              <a:rPr lang="ar-SY" dirty="0"/>
              <a:t>إذا استولى مطلق النار على الفصل الدراسي، فلا تحاول التفاوض معه، ولا تنظر في عينيه، ولا تستفزه، وامتثل لمطالبه. لا تتسرع في مساعدة الآخرين أو مغادرة ملجأك. يتذكر! مهمتك هي البقاء على قيد الحياة!</a:t>
            </a:r>
            <a:endParaRPr lang="ru-RU" dirty="0"/>
          </a:p>
          <a:p>
            <a:pPr marL="0" indent="0" algn="just">
              <a:buNone/>
            </a:pPr>
            <a:endParaRPr lang="ru-RU" dirty="0"/>
          </a:p>
        </p:txBody>
      </p:sp>
      <p:pic>
        <p:nvPicPr>
          <p:cNvPr id="4" name="Рисунок 3">
            <a:extLst>
              <a:ext uri="{FF2B5EF4-FFF2-40B4-BE49-F238E27FC236}">
                <a16:creationId xmlns:a16="http://schemas.microsoft.com/office/drawing/2014/main" id="{DEF925D5-DFFD-4DBF-A554-2A43F5849E15}"/>
              </a:ext>
            </a:extLst>
          </p:cNvPr>
          <p:cNvPicPr>
            <a:picLocks noChangeAspect="1"/>
          </p:cNvPicPr>
          <p:nvPr/>
        </p:nvPicPr>
        <p:blipFill>
          <a:blip r:embed="rId3"/>
          <a:stretch>
            <a:fillRect/>
          </a:stretch>
        </p:blipFill>
        <p:spPr>
          <a:xfrm>
            <a:off x="9179626" y="1804760"/>
            <a:ext cx="1407474" cy="1157761"/>
          </a:xfrm>
          <a:prstGeom prst="rect">
            <a:avLst/>
          </a:prstGeom>
        </p:spPr>
      </p:pic>
    </p:spTree>
    <p:extLst>
      <p:ext uri="{BB962C8B-B14F-4D97-AF65-F5344CB8AC3E}">
        <p14:creationId xmlns:p14="http://schemas.microsoft.com/office/powerpoint/2010/main" val="2750233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2FDA0EC7-017D-6604-20E6-03F4E6ED632F}"/>
              </a:ext>
            </a:extLst>
          </p:cNvPr>
          <p:cNvSpPr/>
          <p:nvPr/>
        </p:nvSpPr>
        <p:spPr>
          <a:xfrm>
            <a:off x="0" y="0"/>
            <a:ext cx="12192000" cy="6858000"/>
          </a:xfrm>
          <a:prstGeom prst="rect">
            <a:avLst/>
          </a:prstGeom>
          <a:blipFill>
            <a:blip r:embed="rId2"/>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a:extLst>
              <a:ext uri="{FF2B5EF4-FFF2-40B4-BE49-F238E27FC236}">
                <a16:creationId xmlns:a16="http://schemas.microsoft.com/office/drawing/2014/main" id="{80E51270-9B6D-485E-8CC2-C12E93C1C198}"/>
              </a:ext>
            </a:extLst>
          </p:cNvPr>
          <p:cNvSpPr>
            <a:spLocks noGrp="1"/>
          </p:cNvSpPr>
          <p:nvPr>
            <p:ph idx="1"/>
          </p:nvPr>
        </p:nvSpPr>
        <p:spPr>
          <a:xfrm>
            <a:off x="213755" y="1021278"/>
            <a:ext cx="11649693" cy="5545777"/>
          </a:xfrm>
        </p:spPr>
        <p:txBody>
          <a:bodyPr/>
          <a:lstStyle/>
          <a:p>
            <a:pPr marL="0" indent="0" algn="ctr">
              <a:buNone/>
            </a:pPr>
            <a:r>
              <a:rPr lang="ru-RU" b="1" dirty="0"/>
              <a:t>Во время полицейской операции</a:t>
            </a:r>
          </a:p>
          <a:p>
            <a:pPr marL="0" indent="0" algn="just">
              <a:buNone/>
            </a:pPr>
            <a:r>
              <a:rPr lang="ru-RU" dirty="0"/>
              <a:t>Во время полицейской операции по освобождению ведите себя очень спокойно: не мешайте полиции, не бегите, не кричите, выполняйте все требования полицейских. </a:t>
            </a:r>
          </a:p>
          <a:p>
            <a:pPr marL="0" indent="0" algn="just">
              <a:buNone/>
            </a:pPr>
            <a:endParaRPr lang="ru-RU" sz="900" dirty="0"/>
          </a:p>
          <a:p>
            <a:pPr marL="0" indent="0" algn="ctr">
              <a:buNone/>
            </a:pPr>
            <a:r>
              <a:rPr lang="fr-FR" b="1" dirty="0"/>
              <a:t>Lors d'une opération policière</a:t>
            </a:r>
          </a:p>
          <a:p>
            <a:pPr marL="0" indent="0" algn="just">
              <a:buNone/>
            </a:pPr>
            <a:r>
              <a:rPr lang="fr-FR" dirty="0"/>
              <a:t>Pendant l'opération de libération de la police, comportez-vous très calmement : n'interférez pas avec la police, ne courez pas, ne criez pas, obéissez à toutes les demandes de la police.</a:t>
            </a:r>
            <a:endParaRPr lang="ru-RU" dirty="0"/>
          </a:p>
          <a:p>
            <a:pPr marL="0" indent="0" algn="just">
              <a:buNone/>
            </a:pPr>
            <a:endParaRPr lang="ru-RU" sz="900" dirty="0"/>
          </a:p>
          <a:p>
            <a:pPr marL="0" indent="0" algn="ctr">
              <a:buNone/>
            </a:pPr>
            <a:r>
              <a:rPr lang="ar-SY" b="1" dirty="0"/>
              <a:t>أثناء عملية للشرطة</a:t>
            </a:r>
          </a:p>
          <a:p>
            <a:pPr marL="0" indent="0" algn="just">
              <a:buNone/>
            </a:pPr>
            <a:r>
              <a:rPr lang="ar-SY" dirty="0"/>
              <a:t>أثناء عملية الإفراج عنك من قبل الشرطة، تصرف بهدوء شديد: لا تتدخل مع الشرطة، لا تركض، لا تصرخ، امتثل لجميع متطلبات الشرطة.</a:t>
            </a:r>
            <a:endParaRPr lang="ru-RU" dirty="0"/>
          </a:p>
        </p:txBody>
      </p:sp>
      <p:pic>
        <p:nvPicPr>
          <p:cNvPr id="4" name="Рисунок 3">
            <a:extLst>
              <a:ext uri="{FF2B5EF4-FFF2-40B4-BE49-F238E27FC236}">
                <a16:creationId xmlns:a16="http://schemas.microsoft.com/office/drawing/2014/main" id="{A13AA7B1-E120-4672-80EC-4C4DF1CF27A2}"/>
              </a:ext>
            </a:extLst>
          </p:cNvPr>
          <p:cNvPicPr>
            <a:picLocks noChangeAspect="1"/>
          </p:cNvPicPr>
          <p:nvPr/>
        </p:nvPicPr>
        <p:blipFill>
          <a:blip r:embed="rId3"/>
          <a:stretch>
            <a:fillRect/>
          </a:stretch>
        </p:blipFill>
        <p:spPr>
          <a:xfrm>
            <a:off x="9037121" y="117950"/>
            <a:ext cx="3025611" cy="1470588"/>
          </a:xfrm>
          <a:prstGeom prst="rect">
            <a:avLst/>
          </a:prstGeom>
        </p:spPr>
      </p:pic>
    </p:spTree>
    <p:extLst>
      <p:ext uri="{BB962C8B-B14F-4D97-AF65-F5344CB8AC3E}">
        <p14:creationId xmlns:p14="http://schemas.microsoft.com/office/powerpoint/2010/main" val="42860369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5E29813-E7E2-47EB-AAF6-98E3909153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a:extLst>
              <a:ext uri="{FF2B5EF4-FFF2-40B4-BE49-F238E27FC236}">
                <a16:creationId xmlns:a16="http://schemas.microsoft.com/office/drawing/2014/main" id="{196821EA-ED63-46D1-9DB6-F51689256E46}"/>
              </a:ext>
            </a:extLst>
          </p:cNvPr>
          <p:cNvPicPr>
            <a:picLocks noChangeAspect="1"/>
          </p:cNvPicPr>
          <p:nvPr/>
        </p:nvPicPr>
        <p:blipFill>
          <a:blip r:embed="rId3"/>
          <a:stretch>
            <a:fillRect/>
          </a:stretch>
        </p:blipFill>
        <p:spPr>
          <a:xfrm>
            <a:off x="85725" y="71437"/>
            <a:ext cx="12020550" cy="6715125"/>
          </a:xfrm>
          <a:prstGeom prst="rect">
            <a:avLst/>
          </a:prstGeom>
        </p:spPr>
      </p:pic>
    </p:spTree>
    <p:extLst>
      <p:ext uri="{BB962C8B-B14F-4D97-AF65-F5344CB8AC3E}">
        <p14:creationId xmlns:p14="http://schemas.microsoft.com/office/powerpoint/2010/main" val="16863659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7667A9C5-DCD8-4021-B466-A86DD5EEE431}"/>
              </a:ext>
            </a:extLst>
          </p:cNvPr>
          <p:cNvPicPr>
            <a:picLocks noChangeAspect="1"/>
          </p:cNvPicPr>
          <p:nvPr/>
        </p:nvPicPr>
        <p:blipFill>
          <a:blip r:embed="rId2">
            <a:duotone>
              <a:schemeClr val="accent4">
                <a:shade val="45000"/>
                <a:satMod val="135000"/>
              </a:schemeClr>
              <a:prstClr val="white"/>
            </a:duotone>
          </a:blip>
          <a:stretch>
            <a:fillRect/>
          </a:stretch>
        </p:blipFill>
        <p:spPr>
          <a:xfrm>
            <a:off x="0" y="4762"/>
            <a:ext cx="12192000" cy="6848475"/>
          </a:xfrm>
          <a:prstGeom prst="rect">
            <a:avLst/>
          </a:prstGeom>
        </p:spPr>
      </p:pic>
      <p:pic>
        <p:nvPicPr>
          <p:cNvPr id="3074" name="Picture 2">
            <a:extLst>
              <a:ext uri="{FF2B5EF4-FFF2-40B4-BE49-F238E27FC236}">
                <a16:creationId xmlns:a16="http://schemas.microsoft.com/office/drawing/2014/main" id="{C00512FC-39C9-4AF2-8F56-20E5E0C73F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8233" y="4044722"/>
            <a:ext cx="3633850" cy="27253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9C41EF7-0C6B-43F9-A90A-56F2BD6AA375}"/>
              </a:ext>
            </a:extLst>
          </p:cNvPr>
          <p:cNvSpPr txBox="1"/>
          <p:nvPr/>
        </p:nvSpPr>
        <p:spPr>
          <a:xfrm>
            <a:off x="110836" y="0"/>
            <a:ext cx="11970328" cy="3970318"/>
          </a:xfrm>
          <a:prstGeom prst="rect">
            <a:avLst/>
          </a:prstGeom>
          <a:noFill/>
        </p:spPr>
        <p:txBody>
          <a:bodyPr wrap="square" rtlCol="0">
            <a:spAutoFit/>
          </a:bodyPr>
          <a:lstStyle/>
          <a:p>
            <a:pPr algn="ctr"/>
            <a:r>
              <a:rPr lang="ru-RU" sz="2800" b="1" u="sng" dirty="0"/>
              <a:t>Это экстремизм!</a:t>
            </a:r>
          </a:p>
          <a:p>
            <a:pPr algn="ctr"/>
            <a:r>
              <a:rPr lang="ru-RU" sz="2800" b="1" dirty="0"/>
              <a:t>Неофициальные агрессивные группы: скинхеды, сатанисты, неофашисты и другие. </a:t>
            </a:r>
          </a:p>
          <a:p>
            <a:pPr algn="ctr"/>
            <a:r>
              <a:rPr lang="en-US" sz="2800" b="1" dirty="0"/>
              <a:t>This is extremism!</a:t>
            </a:r>
          </a:p>
          <a:p>
            <a:pPr algn="ctr"/>
            <a:r>
              <a:rPr lang="en-US" sz="2800" b="1" dirty="0"/>
              <a:t>Unofficial aggressive groups: skinheads, Satanists, neo-fascists and others.</a:t>
            </a:r>
            <a:endParaRPr lang="ru-RU" sz="2800" b="1" dirty="0"/>
          </a:p>
          <a:p>
            <a:pPr algn="ctr"/>
            <a:r>
              <a:rPr lang="fr-FR" sz="2800" b="1" dirty="0"/>
              <a:t>C'est de l'extrémisme !</a:t>
            </a:r>
          </a:p>
          <a:p>
            <a:pPr algn="ctr"/>
            <a:r>
              <a:rPr lang="fr-FR" sz="2800" b="1" dirty="0"/>
              <a:t>Groupes agressifs non officiels : skinheads, satanistes, néofascistes et autres.</a:t>
            </a:r>
            <a:endParaRPr lang="ru-RU" sz="2800" b="1" dirty="0"/>
          </a:p>
          <a:p>
            <a:pPr algn="ctr"/>
            <a:r>
              <a:rPr lang="ar-SY" sz="2800" b="1" dirty="0"/>
              <a:t>هذا هو التطرف!</a:t>
            </a:r>
          </a:p>
          <a:p>
            <a:pPr algn="ctr"/>
            <a:r>
              <a:rPr lang="ar-SY" sz="2800" b="1" dirty="0"/>
              <a:t>الجماعات العدوانية غير الرسمية: حليقي الرؤوس، عبدة الشيطان، الفاشيين الجدد وغيرهم.</a:t>
            </a:r>
            <a:endParaRPr lang="ru-RU" sz="2800" b="1" dirty="0"/>
          </a:p>
        </p:txBody>
      </p:sp>
    </p:spTree>
    <p:extLst>
      <p:ext uri="{BB962C8B-B14F-4D97-AF65-F5344CB8AC3E}">
        <p14:creationId xmlns:p14="http://schemas.microsoft.com/office/powerpoint/2010/main" val="1972614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7667A9C5-DCD8-4021-B466-A86DD5EEE431}"/>
              </a:ext>
            </a:extLst>
          </p:cNvPr>
          <p:cNvPicPr>
            <a:picLocks noChangeAspect="1"/>
          </p:cNvPicPr>
          <p:nvPr/>
        </p:nvPicPr>
        <p:blipFill>
          <a:blip r:embed="rId2">
            <a:duotone>
              <a:schemeClr val="accent4">
                <a:shade val="45000"/>
                <a:satMod val="135000"/>
              </a:schemeClr>
              <a:prstClr val="white"/>
            </a:duotone>
          </a:blip>
          <a:stretch>
            <a:fillRect/>
          </a:stretch>
        </p:blipFill>
        <p:spPr>
          <a:xfrm>
            <a:off x="0" y="4762"/>
            <a:ext cx="12192000" cy="6848475"/>
          </a:xfrm>
          <a:prstGeom prst="rect">
            <a:avLst/>
          </a:prstGeom>
        </p:spPr>
      </p:pic>
      <p:sp>
        <p:nvSpPr>
          <p:cNvPr id="2" name="TextBox 1">
            <a:extLst>
              <a:ext uri="{FF2B5EF4-FFF2-40B4-BE49-F238E27FC236}">
                <a16:creationId xmlns:a16="http://schemas.microsoft.com/office/drawing/2014/main" id="{331EEE4A-E60D-46D3-B342-CE32F101D562}"/>
              </a:ext>
            </a:extLst>
          </p:cNvPr>
          <p:cNvSpPr txBox="1"/>
          <p:nvPr/>
        </p:nvSpPr>
        <p:spPr>
          <a:xfrm>
            <a:off x="201880" y="83127"/>
            <a:ext cx="11804073" cy="4401205"/>
          </a:xfrm>
          <a:prstGeom prst="rect">
            <a:avLst/>
          </a:prstGeom>
          <a:noFill/>
        </p:spPr>
        <p:txBody>
          <a:bodyPr wrap="square" rtlCol="0">
            <a:spAutoFit/>
          </a:bodyPr>
          <a:lstStyle/>
          <a:p>
            <a:pPr algn="ctr"/>
            <a:r>
              <a:rPr lang="ru-RU" sz="2000" b="1" u="sng" dirty="0"/>
              <a:t>Это экстремизм!</a:t>
            </a:r>
          </a:p>
          <a:p>
            <a:pPr algn="ctr"/>
            <a:r>
              <a:rPr lang="ru-RU" sz="2000" b="1" dirty="0"/>
              <a:t>Мешать работе государственных органов (полиции), администрации области или города, законных политических, общественных и религиозных объединений и организаций. Применять насилие или угрожать. </a:t>
            </a:r>
          </a:p>
          <a:p>
            <a:pPr algn="ctr"/>
            <a:r>
              <a:rPr lang="en-US" sz="2000" b="1" dirty="0"/>
              <a:t>This is extremism!</a:t>
            </a:r>
          </a:p>
          <a:p>
            <a:pPr algn="ctr"/>
            <a:r>
              <a:rPr lang="en-US" sz="2000" b="1" dirty="0"/>
              <a:t>Interfere with the work of government bodies (police), regional or city administration, legitimate political, public and religious associations and organizations. Use violence or threaten.</a:t>
            </a:r>
            <a:endParaRPr lang="ru-RU" sz="2000" b="1" dirty="0"/>
          </a:p>
          <a:p>
            <a:pPr algn="ctr"/>
            <a:r>
              <a:rPr lang="fr-FR" sz="2000" b="1" dirty="0"/>
              <a:t>C'est de l'extrémisme !</a:t>
            </a:r>
          </a:p>
          <a:p>
            <a:pPr algn="ctr"/>
            <a:r>
              <a:rPr lang="fr-FR" sz="2000" b="1" dirty="0"/>
              <a:t>Interférer avec le travail des organismes gouvernementaux (police), de l'administration régionale ou municipale, des associations et organisations politiques, publiques et religieuses légitimes. Utiliser la violence ou menacer.</a:t>
            </a:r>
            <a:endParaRPr lang="ru-RU" sz="2000" b="1" dirty="0"/>
          </a:p>
          <a:p>
            <a:pPr algn="ctr"/>
            <a:r>
              <a:rPr lang="ar-SY" sz="2000" b="1" dirty="0"/>
              <a:t>هذا هو التطرف!</a:t>
            </a:r>
          </a:p>
          <a:p>
            <a:pPr algn="ctr"/>
            <a:r>
              <a:rPr lang="ar-SY" sz="2000" b="1" dirty="0"/>
              <a:t>التدخل في عمل الهيئات الحكومية (الشرطة)، والإدارة الإقليمية أو المدينة، والجمعيات والمنظمات السياسية والعامة والدينية المشروعة. استخدام العنف أو التهديد.</a:t>
            </a:r>
            <a:endParaRPr lang="ru-RU" sz="2000" b="1" dirty="0"/>
          </a:p>
        </p:txBody>
      </p:sp>
      <p:pic>
        <p:nvPicPr>
          <p:cNvPr id="5122" name="Picture 2">
            <a:extLst>
              <a:ext uri="{FF2B5EF4-FFF2-40B4-BE49-F238E27FC236}">
                <a16:creationId xmlns:a16="http://schemas.microsoft.com/office/drawing/2014/main" id="{3D4FEB67-3CAF-4136-BD6D-EF5846ED93B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815069" y="5033865"/>
            <a:ext cx="2265465" cy="151031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A616EC06-598E-4187-9975-0CF793B56538}"/>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712404" y="4923756"/>
            <a:ext cx="2161309" cy="1620419"/>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a:extLst>
              <a:ext uri="{FF2B5EF4-FFF2-40B4-BE49-F238E27FC236}">
                <a16:creationId xmlns:a16="http://schemas.microsoft.com/office/drawing/2014/main" id="{B9D8E226-3410-46EF-A045-D8A187A48AEA}"/>
              </a:ext>
            </a:extLst>
          </p:cNvPr>
          <p:cNvPicPr>
            <a:picLocks noChangeAspect="1"/>
          </p:cNvPicPr>
          <p:nvPr/>
        </p:nvPicPr>
        <p:blipFill>
          <a:blip r:embed="rId5"/>
          <a:stretch>
            <a:fillRect/>
          </a:stretch>
        </p:blipFill>
        <p:spPr>
          <a:xfrm>
            <a:off x="4512128" y="4650999"/>
            <a:ext cx="2766950" cy="1893176"/>
          </a:xfrm>
          <a:prstGeom prst="rect">
            <a:avLst/>
          </a:prstGeom>
        </p:spPr>
      </p:pic>
    </p:spTree>
    <p:extLst>
      <p:ext uri="{BB962C8B-B14F-4D97-AF65-F5344CB8AC3E}">
        <p14:creationId xmlns:p14="http://schemas.microsoft.com/office/powerpoint/2010/main" val="156287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7667A9C5-DCD8-4021-B466-A86DD5EEE431}"/>
              </a:ext>
            </a:extLst>
          </p:cNvPr>
          <p:cNvPicPr>
            <a:picLocks noChangeAspect="1"/>
          </p:cNvPicPr>
          <p:nvPr/>
        </p:nvPicPr>
        <p:blipFill>
          <a:blip r:embed="rId2">
            <a:duotone>
              <a:schemeClr val="accent4">
                <a:shade val="45000"/>
                <a:satMod val="135000"/>
              </a:schemeClr>
              <a:prstClr val="white"/>
            </a:duotone>
          </a:blip>
          <a:stretch>
            <a:fillRect/>
          </a:stretch>
        </p:blipFill>
        <p:spPr>
          <a:xfrm>
            <a:off x="0" y="4762"/>
            <a:ext cx="12192000" cy="6848475"/>
          </a:xfrm>
          <a:prstGeom prst="rect">
            <a:avLst/>
          </a:prstGeom>
        </p:spPr>
      </p:pic>
      <p:sp>
        <p:nvSpPr>
          <p:cNvPr id="2" name="TextBox 1">
            <a:extLst>
              <a:ext uri="{FF2B5EF4-FFF2-40B4-BE49-F238E27FC236}">
                <a16:creationId xmlns:a16="http://schemas.microsoft.com/office/drawing/2014/main" id="{7F5501F7-CAC8-4278-B8AF-4FBFB60E2339}"/>
              </a:ext>
            </a:extLst>
          </p:cNvPr>
          <p:cNvSpPr txBox="1"/>
          <p:nvPr/>
        </p:nvSpPr>
        <p:spPr>
          <a:xfrm>
            <a:off x="285007" y="142504"/>
            <a:ext cx="11625943" cy="3970318"/>
          </a:xfrm>
          <a:prstGeom prst="rect">
            <a:avLst/>
          </a:prstGeom>
          <a:noFill/>
        </p:spPr>
        <p:txBody>
          <a:bodyPr wrap="square" rtlCol="0">
            <a:spAutoFit/>
          </a:bodyPr>
          <a:lstStyle/>
          <a:p>
            <a:pPr algn="ctr"/>
            <a:r>
              <a:rPr lang="ru-RU" sz="2800" b="1" u="sng" dirty="0"/>
              <a:t>Это экстремизм!</a:t>
            </a:r>
          </a:p>
          <a:p>
            <a:pPr algn="ctr"/>
            <a:r>
              <a:rPr lang="ru-RU" sz="2800" b="1" dirty="0"/>
              <a:t>Пропаганда и демонстрирование символов экстремистских организаций. </a:t>
            </a:r>
          </a:p>
          <a:p>
            <a:pPr algn="ctr"/>
            <a:r>
              <a:rPr lang="en-US" sz="2800" b="1" dirty="0"/>
              <a:t>This is extremism!</a:t>
            </a:r>
          </a:p>
          <a:p>
            <a:pPr algn="ctr"/>
            <a:r>
              <a:rPr lang="en-US" sz="2800" b="1" dirty="0"/>
              <a:t>Propaganda and display of symbols of extremist organizations.</a:t>
            </a:r>
            <a:endParaRPr lang="ru-RU" sz="2800" b="1" dirty="0"/>
          </a:p>
          <a:p>
            <a:pPr algn="ctr"/>
            <a:r>
              <a:rPr lang="fr-FR" sz="2800" b="1" dirty="0"/>
              <a:t>C'est de l'extrémisme !</a:t>
            </a:r>
          </a:p>
          <a:p>
            <a:pPr algn="ctr"/>
            <a:r>
              <a:rPr lang="fr-FR" sz="2800" b="1" dirty="0"/>
              <a:t>Propagande et affichage de symboles d'organisations extrémistes.</a:t>
            </a:r>
            <a:endParaRPr lang="ru-RU" sz="2800" b="1" dirty="0"/>
          </a:p>
          <a:p>
            <a:pPr algn="ctr"/>
            <a:r>
              <a:rPr lang="ar-SY" sz="2800" b="1" dirty="0"/>
              <a:t>هذا هو التطرف!</a:t>
            </a:r>
          </a:p>
          <a:p>
            <a:pPr algn="ctr"/>
            <a:r>
              <a:rPr lang="ar-SY" sz="2800" b="1" dirty="0"/>
              <a:t>الدعاية وعرض رموز التنظيمات المتطرفة.</a:t>
            </a:r>
            <a:endParaRPr lang="ru-RU" sz="2800" b="1" dirty="0"/>
          </a:p>
        </p:txBody>
      </p:sp>
      <p:pic>
        <p:nvPicPr>
          <p:cNvPr id="6148" name="Picture 4">
            <a:extLst>
              <a:ext uri="{FF2B5EF4-FFF2-40B4-BE49-F238E27FC236}">
                <a16:creationId xmlns:a16="http://schemas.microsoft.com/office/drawing/2014/main" id="{EB54C4D7-B1E2-488C-AC14-B57F32CF57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007" y="4498717"/>
            <a:ext cx="3098284" cy="2123658"/>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a:extLst>
              <a:ext uri="{FF2B5EF4-FFF2-40B4-BE49-F238E27FC236}">
                <a16:creationId xmlns:a16="http://schemas.microsoft.com/office/drawing/2014/main" id="{626DE37D-053A-4155-9351-2C10829730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2659" y="4856620"/>
            <a:ext cx="3222547" cy="18094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7E20551-8E9D-4792-8C8B-E16E7F2630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4482" y="4856620"/>
            <a:ext cx="2428667" cy="16440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AA18FC1B-A804-441D-BABE-A2FCB00DE4CB}"/>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19142"/>
          <a:stretch/>
        </p:blipFill>
        <p:spPr bwMode="auto">
          <a:xfrm>
            <a:off x="2458851" y="4267855"/>
            <a:ext cx="1435375" cy="1179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711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7667A9C5-DCD8-4021-B466-A86DD5EEE431}"/>
              </a:ext>
            </a:extLst>
          </p:cNvPr>
          <p:cNvPicPr>
            <a:picLocks noChangeAspect="1"/>
          </p:cNvPicPr>
          <p:nvPr/>
        </p:nvPicPr>
        <p:blipFill>
          <a:blip r:embed="rId2">
            <a:duotone>
              <a:schemeClr val="accent4">
                <a:shade val="45000"/>
                <a:satMod val="135000"/>
              </a:schemeClr>
              <a:prstClr val="white"/>
            </a:duotone>
          </a:blip>
          <a:stretch>
            <a:fillRect/>
          </a:stretch>
        </p:blipFill>
        <p:spPr>
          <a:xfrm>
            <a:off x="0" y="4762"/>
            <a:ext cx="12192000" cy="6848475"/>
          </a:xfrm>
          <a:prstGeom prst="rect">
            <a:avLst/>
          </a:prstGeom>
        </p:spPr>
      </p:pic>
      <p:sp>
        <p:nvSpPr>
          <p:cNvPr id="2" name="TextBox 1">
            <a:extLst>
              <a:ext uri="{FF2B5EF4-FFF2-40B4-BE49-F238E27FC236}">
                <a16:creationId xmlns:a16="http://schemas.microsoft.com/office/drawing/2014/main" id="{A1C07B77-F4A5-41BC-B766-EA133C4540A6}"/>
              </a:ext>
            </a:extLst>
          </p:cNvPr>
          <p:cNvSpPr txBox="1"/>
          <p:nvPr/>
        </p:nvSpPr>
        <p:spPr>
          <a:xfrm>
            <a:off x="130629" y="296883"/>
            <a:ext cx="11800115" cy="4154984"/>
          </a:xfrm>
          <a:prstGeom prst="rect">
            <a:avLst/>
          </a:prstGeom>
          <a:noFill/>
        </p:spPr>
        <p:txBody>
          <a:bodyPr wrap="square" rtlCol="0">
            <a:spAutoFit/>
          </a:bodyPr>
          <a:lstStyle/>
          <a:p>
            <a:pPr algn="ctr"/>
            <a:r>
              <a:rPr lang="ru-RU" sz="2400" b="1" u="sng" dirty="0"/>
              <a:t>Это экстремизм!</a:t>
            </a:r>
            <a:endParaRPr lang="ru-RU" sz="3600" b="1" u="sng" dirty="0"/>
          </a:p>
          <a:p>
            <a:pPr algn="ctr"/>
            <a:r>
              <a:rPr lang="ru-RU" sz="2400" b="1" dirty="0"/>
              <a:t>Пропаганда терроризма и террористических организаций. Изготовление, хранение и массовое распространение экстремистских материалов. </a:t>
            </a:r>
          </a:p>
          <a:p>
            <a:pPr algn="ctr"/>
            <a:r>
              <a:rPr lang="en-US" sz="2400" b="1" dirty="0"/>
              <a:t>This is extremism!</a:t>
            </a:r>
          </a:p>
          <a:p>
            <a:pPr algn="ctr"/>
            <a:r>
              <a:rPr lang="en-US" sz="2400" b="1" dirty="0"/>
              <a:t>Propaganda of terrorism and terrorist organizations. Production, storage and mass distribution of extremist materials.</a:t>
            </a:r>
            <a:endParaRPr lang="ru-RU" sz="2400" b="1" dirty="0"/>
          </a:p>
          <a:p>
            <a:pPr algn="ctr"/>
            <a:r>
              <a:rPr lang="fr-FR" sz="2400" b="1" dirty="0"/>
              <a:t>C'est de l'extrémisme !</a:t>
            </a:r>
          </a:p>
          <a:p>
            <a:pPr algn="ctr"/>
            <a:r>
              <a:rPr lang="fr-FR" sz="2400" b="1" dirty="0"/>
              <a:t>Propagande du terrorisme et des organisations terroristes. Production, stockage et distribution massive de matériels extrémistes.</a:t>
            </a:r>
            <a:endParaRPr lang="ru-RU" sz="2400" b="1" dirty="0"/>
          </a:p>
          <a:p>
            <a:pPr algn="ctr"/>
            <a:r>
              <a:rPr lang="ar-SY" sz="2400" b="1" dirty="0"/>
              <a:t>هذا هو التطرف!</a:t>
            </a:r>
          </a:p>
          <a:p>
            <a:pPr algn="ctr"/>
            <a:r>
              <a:rPr lang="ar-SY" sz="2400" b="1" dirty="0"/>
              <a:t>الدعاية للإرهاب والمنظمات الإرهابية. إنتاج وتخزين وتوزيع المواد المتطرفة على نطاق واسع.</a:t>
            </a:r>
            <a:endParaRPr lang="ru-RU" sz="2400" b="1" dirty="0"/>
          </a:p>
        </p:txBody>
      </p:sp>
      <p:pic>
        <p:nvPicPr>
          <p:cNvPr id="6" name="Рисунок 5">
            <a:extLst>
              <a:ext uri="{FF2B5EF4-FFF2-40B4-BE49-F238E27FC236}">
                <a16:creationId xmlns:a16="http://schemas.microsoft.com/office/drawing/2014/main" id="{101A48B3-999B-43A2-8B2C-8867853E89DD}"/>
              </a:ext>
            </a:extLst>
          </p:cNvPr>
          <p:cNvPicPr>
            <a:picLocks noChangeAspect="1"/>
          </p:cNvPicPr>
          <p:nvPr/>
        </p:nvPicPr>
        <p:blipFill>
          <a:blip r:embed="rId3"/>
          <a:stretch>
            <a:fillRect/>
          </a:stretch>
        </p:blipFill>
        <p:spPr>
          <a:xfrm>
            <a:off x="381421" y="4828796"/>
            <a:ext cx="2415042" cy="1700592"/>
          </a:xfrm>
          <a:prstGeom prst="rect">
            <a:avLst/>
          </a:prstGeom>
        </p:spPr>
      </p:pic>
      <p:pic>
        <p:nvPicPr>
          <p:cNvPr id="7" name="Рисунок 6">
            <a:extLst>
              <a:ext uri="{FF2B5EF4-FFF2-40B4-BE49-F238E27FC236}">
                <a16:creationId xmlns:a16="http://schemas.microsoft.com/office/drawing/2014/main" id="{73211D2D-97A6-4E22-A9A8-7DCFF1941C2B}"/>
              </a:ext>
            </a:extLst>
          </p:cNvPr>
          <p:cNvPicPr>
            <a:picLocks noChangeAspect="1"/>
          </p:cNvPicPr>
          <p:nvPr/>
        </p:nvPicPr>
        <p:blipFill>
          <a:blip r:embed="rId4"/>
          <a:stretch>
            <a:fillRect/>
          </a:stretch>
        </p:blipFill>
        <p:spPr>
          <a:xfrm>
            <a:off x="3119802" y="4843229"/>
            <a:ext cx="2174713" cy="1588010"/>
          </a:xfrm>
          <a:prstGeom prst="rect">
            <a:avLst/>
          </a:prstGeom>
        </p:spPr>
      </p:pic>
      <p:pic>
        <p:nvPicPr>
          <p:cNvPr id="7170" name="Picture 2">
            <a:extLst>
              <a:ext uri="{FF2B5EF4-FFF2-40B4-BE49-F238E27FC236}">
                <a16:creationId xmlns:a16="http://schemas.microsoft.com/office/drawing/2014/main" id="{9B653CF2-AD74-4522-BFA2-DC737B4DF749}"/>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617854" y="4787030"/>
            <a:ext cx="2415042" cy="187407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63DDA42D-888E-411E-8FC1-D6786E00C9D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467106" y="4898168"/>
            <a:ext cx="2739243" cy="1662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23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7667A9C5-DCD8-4021-B466-A86DD5EEE431}"/>
              </a:ext>
            </a:extLst>
          </p:cNvPr>
          <p:cNvPicPr>
            <a:picLocks noChangeAspect="1"/>
          </p:cNvPicPr>
          <p:nvPr/>
        </p:nvPicPr>
        <p:blipFill>
          <a:blip r:embed="rId2">
            <a:duotone>
              <a:schemeClr val="accent4">
                <a:shade val="45000"/>
                <a:satMod val="135000"/>
              </a:schemeClr>
              <a:prstClr val="white"/>
            </a:duotone>
          </a:blip>
          <a:stretch>
            <a:fillRect/>
          </a:stretch>
        </p:blipFill>
        <p:spPr>
          <a:xfrm>
            <a:off x="0" y="4762"/>
            <a:ext cx="12192000" cy="6848475"/>
          </a:xfrm>
          <a:prstGeom prst="rect">
            <a:avLst/>
          </a:prstGeom>
        </p:spPr>
      </p:pic>
      <p:sp>
        <p:nvSpPr>
          <p:cNvPr id="2" name="TextBox 1">
            <a:extLst>
              <a:ext uri="{FF2B5EF4-FFF2-40B4-BE49-F238E27FC236}">
                <a16:creationId xmlns:a16="http://schemas.microsoft.com/office/drawing/2014/main" id="{EE8D34A3-81AD-41CF-B870-79EB085EAE38}"/>
              </a:ext>
            </a:extLst>
          </p:cNvPr>
          <p:cNvSpPr txBox="1"/>
          <p:nvPr/>
        </p:nvSpPr>
        <p:spPr>
          <a:xfrm>
            <a:off x="296884" y="190005"/>
            <a:ext cx="11590316" cy="4832092"/>
          </a:xfrm>
          <a:prstGeom prst="rect">
            <a:avLst/>
          </a:prstGeom>
          <a:noFill/>
        </p:spPr>
        <p:txBody>
          <a:bodyPr wrap="square" rtlCol="0">
            <a:spAutoFit/>
          </a:bodyPr>
          <a:lstStyle/>
          <a:p>
            <a:pPr algn="ctr"/>
            <a:r>
              <a:rPr lang="ru-RU" sz="2800" b="1" dirty="0"/>
              <a:t>Организация и подготовка экстремистских и террористических актов, а также их пропаганда.</a:t>
            </a:r>
            <a:r>
              <a:rPr lang="ru-RU" sz="2400" b="1" dirty="0"/>
              <a:t> </a:t>
            </a:r>
          </a:p>
          <a:p>
            <a:pPr algn="ctr"/>
            <a:r>
              <a:rPr lang="ru-RU" sz="2800" b="1" u="sng" dirty="0"/>
              <a:t>Это экстремизм! </a:t>
            </a:r>
          </a:p>
          <a:p>
            <a:pPr algn="ctr"/>
            <a:r>
              <a:rPr lang="en-US" sz="2800" b="1" dirty="0"/>
              <a:t>Organization and preparation of extremist and terrorist acts, as well as their propaganda.</a:t>
            </a:r>
          </a:p>
          <a:p>
            <a:pPr algn="ctr"/>
            <a:r>
              <a:rPr lang="en-US" sz="2800" b="1" dirty="0"/>
              <a:t>This is extremism!</a:t>
            </a:r>
            <a:endParaRPr lang="ru-RU" sz="2800" b="1" dirty="0"/>
          </a:p>
          <a:p>
            <a:pPr algn="ctr"/>
            <a:r>
              <a:rPr lang="fr-FR" sz="2800" b="1" dirty="0"/>
              <a:t>Organisation et préparation d'actes extrémistes et terroristes, ainsi que leur propagande.</a:t>
            </a:r>
          </a:p>
          <a:p>
            <a:pPr algn="ctr"/>
            <a:r>
              <a:rPr lang="fr-FR" sz="2800" b="1" dirty="0"/>
              <a:t>C'est de l'extrémisme !</a:t>
            </a:r>
            <a:endParaRPr lang="ru-RU" sz="2800" b="1" dirty="0"/>
          </a:p>
          <a:p>
            <a:pPr algn="ctr"/>
            <a:r>
              <a:rPr lang="ar-SY" sz="2800" b="1" dirty="0"/>
              <a:t>تنظيم وتحضير الأعمال المتطرفة والإرهابية والدعاية لها.</a:t>
            </a:r>
          </a:p>
          <a:p>
            <a:pPr algn="ctr"/>
            <a:r>
              <a:rPr lang="ar-SY" sz="2800" b="1" dirty="0"/>
              <a:t>هذا هو التطرف!</a:t>
            </a:r>
            <a:endParaRPr lang="ru-RU" sz="2800" b="1" dirty="0"/>
          </a:p>
        </p:txBody>
      </p:sp>
      <p:pic>
        <p:nvPicPr>
          <p:cNvPr id="8194" name="Picture 2">
            <a:extLst>
              <a:ext uri="{FF2B5EF4-FFF2-40B4-BE49-F238E27FC236}">
                <a16:creationId xmlns:a16="http://schemas.microsoft.com/office/drawing/2014/main" id="{2C0124FD-BA25-4BCD-90A0-A45693599D6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30069" y="4628709"/>
            <a:ext cx="3202905" cy="203928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1300A61E-F70C-4BDE-9B86-28CE5EBBA1D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937201" y="4628709"/>
            <a:ext cx="3301340" cy="1861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050499"/>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522</TotalTime>
  <Words>3897</Words>
  <Application>Microsoft Office PowerPoint</Application>
  <PresentationFormat>Широкоэкранный</PresentationFormat>
  <Paragraphs>263</Paragraphs>
  <Slides>46</Slides>
  <Notes>1</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46</vt:i4>
      </vt:variant>
    </vt:vector>
  </HeadingPairs>
  <TitlesOfParts>
    <vt:vector size="52" baseType="lpstr">
      <vt:lpstr>Arial</vt:lpstr>
      <vt:lpstr>Arial Black</vt:lpstr>
      <vt:lpstr>Calibri</vt:lpstr>
      <vt:lpstr>Calibri Light</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Что такое терроризм?</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Как противостоять агитации и вербовке террористов?</vt:lpstr>
      <vt:lpstr>Как противостоять агитации и вербовке террористов?</vt:lpstr>
      <vt:lpstr>Как противостоять агитации и вербовке террористов?</vt:lpstr>
      <vt:lpstr>Виды терактов. Types of terrorist attacks. Types d'attaques terroristes. أنواع الهجمات الإرهابية</vt:lpstr>
      <vt:lpstr>Угрозы по телефону. Threats by phone.  Menaces par téléphone. التهديدات عبر الهاتف.</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Правила поведения преподавателей и учащихся при вооруженном нападении на учебные заведения.  Règles de conduite pour les étudiants lors d'attaques armées contre des établissements d'enseignement.  قواعد سلوك الطلاب أثناء الهجمات المسلحة على المؤسسات التعليمية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ukb</cp:lastModifiedBy>
  <cp:revision>44</cp:revision>
  <dcterms:created xsi:type="dcterms:W3CDTF">2022-02-02T17:42:22Z</dcterms:created>
  <dcterms:modified xsi:type="dcterms:W3CDTF">2025-09-12T06:19:58Z</dcterms:modified>
</cp:coreProperties>
</file>